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6"/>
  </p:notesMasterIdLst>
  <p:handoutMasterIdLst>
    <p:handoutMasterId r:id="rId27"/>
  </p:handoutMasterIdLst>
  <p:sldIdLst>
    <p:sldId id="270" r:id="rId2"/>
    <p:sldId id="346" r:id="rId3"/>
    <p:sldId id="347" r:id="rId4"/>
    <p:sldId id="348" r:id="rId5"/>
    <p:sldId id="352" r:id="rId6"/>
    <p:sldId id="350" r:id="rId7"/>
    <p:sldId id="351" r:id="rId8"/>
    <p:sldId id="359" r:id="rId9"/>
    <p:sldId id="360" r:id="rId10"/>
    <p:sldId id="361" r:id="rId11"/>
    <p:sldId id="319" r:id="rId12"/>
    <p:sldId id="320" r:id="rId13"/>
    <p:sldId id="321" r:id="rId14"/>
    <p:sldId id="322" r:id="rId15"/>
    <p:sldId id="363" r:id="rId16"/>
    <p:sldId id="364" r:id="rId17"/>
    <p:sldId id="332" r:id="rId18"/>
    <p:sldId id="365" r:id="rId19"/>
    <p:sldId id="366" r:id="rId20"/>
    <p:sldId id="338" r:id="rId21"/>
    <p:sldId id="339" r:id="rId22"/>
    <p:sldId id="340" r:id="rId23"/>
    <p:sldId id="341" r:id="rId24"/>
    <p:sldId id="342" r:id="rId25"/>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24E4ACAF-BA35-4F1D-81A8-84589C2777C0}">
          <p14:sldIdLst>
            <p14:sldId id="270"/>
            <p14:sldId id="346"/>
            <p14:sldId id="347"/>
            <p14:sldId id="348"/>
            <p14:sldId id="352"/>
            <p14:sldId id="350"/>
            <p14:sldId id="351"/>
            <p14:sldId id="359"/>
            <p14:sldId id="360"/>
            <p14:sldId id="361"/>
            <p14:sldId id="319"/>
            <p14:sldId id="320"/>
            <p14:sldId id="321"/>
            <p14:sldId id="322"/>
            <p14:sldId id="363"/>
            <p14:sldId id="364"/>
            <p14:sldId id="332"/>
            <p14:sldId id="365"/>
            <p14:sldId id="366"/>
            <p14:sldId id="338"/>
            <p14:sldId id="339"/>
            <p14:sldId id="340"/>
            <p14:sldId id="341"/>
            <p14:sldId id="342"/>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7" name="Maureen Steddin" initials="MS [2]" lastIdx="1" clrIdx="7"/>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 id="6" name="Maureen Steddin" initials="MS" lastIdx="2"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735" autoAdjust="0"/>
    <p:restoredTop sz="86551" autoAdjust="0"/>
  </p:normalViewPr>
  <p:slideViewPr>
    <p:cSldViewPr snapToGrid="0" snapToObjects="1">
      <p:cViewPr varScale="1">
        <p:scale>
          <a:sx n="92" d="100"/>
          <a:sy n="92" d="100"/>
        </p:scale>
        <p:origin x="648"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2/15/2021</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Shape 19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baseline="0" dirty="0"/>
          </a:p>
        </p:txBody>
      </p:sp>
      <p:sp>
        <p:nvSpPr>
          <p:cNvPr id="193" name="Shape 19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Title and Content">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6" name="Shape 26"/>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27" name="Shape 27"/>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45" name="Shape 45" descr="Pearson Logo"/>
          <p:cNvPicPr preferRelativeResize="0"/>
          <p:nvPr/>
        </p:nvPicPr>
        <p:blipFill rotWithShape="1">
          <a:blip r:embed="rId2">
            <a:alphaModFix/>
          </a:blip>
          <a:srcRect/>
          <a:stretch/>
        </p:blipFill>
        <p:spPr>
          <a:xfrm>
            <a:off x="457200" y="6376789"/>
            <a:ext cx="917999" cy="279914"/>
          </a:xfrm>
          <a:prstGeom prst="rect">
            <a:avLst/>
          </a:prstGeom>
          <a:noFill/>
          <a:ln>
            <a:noFill/>
          </a:ln>
        </p:spPr>
      </p:pic>
      <p:sp>
        <p:nvSpPr>
          <p:cNvPr id="46" name="Shape 46"/>
          <p:cNvSpPr txBox="1"/>
          <p:nvPr/>
        </p:nvSpPr>
        <p:spPr>
          <a:xfrm>
            <a:off x="1600200" y="6429344"/>
            <a:ext cx="7162799" cy="200054"/>
          </a:xfrm>
          <a:prstGeom prst="rect">
            <a:avLst/>
          </a:prstGeom>
          <a:noFill/>
          <a:ln>
            <a:noFill/>
          </a:ln>
        </p:spPr>
        <p:txBody>
          <a:bodyPr lIns="91425" tIns="45700" rIns="91425" bIns="45700" anchor="t" anchorCtr="0">
            <a:noAutofit/>
          </a:bodyPr>
          <a:lstStyle/>
          <a:p>
            <a:pPr marL="0" marR="0" lvl="0" indent="0" algn="r" rtl="0">
              <a:lnSpc>
                <a:spcPct val="100000"/>
              </a:lnSpc>
              <a:spcBef>
                <a:spcPts val="0"/>
              </a:spcBef>
              <a:spcAft>
                <a:spcPts val="0"/>
              </a:spcAft>
              <a:buClr>
                <a:schemeClr val="dk1"/>
              </a:buClr>
              <a:buSzPct val="25000"/>
              <a:buFont typeface="Arial"/>
              <a:buNone/>
            </a:pPr>
            <a:r>
              <a:rPr lang="en-US" sz="700" b="1" i="0" u="none" strike="noStrike" cap="none" dirty="0">
                <a:solidFill>
                  <a:schemeClr val="dk1"/>
                </a:solidFill>
                <a:latin typeface="Arial"/>
                <a:ea typeface="Arial"/>
                <a:cs typeface="Arial"/>
                <a:sym typeface="Arial"/>
              </a:rPr>
              <a:t>Copyright © 2015, 2012, 2009 Pearson Education, Inc. All Rights Reserved</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4">
            <a:alphaModFix/>
          </a:blip>
          <a:srcRect/>
          <a:stretch/>
        </p:blipFill>
        <p:spPr>
          <a:xfrm>
            <a:off x="443972" y="6429709"/>
            <a:ext cx="917999" cy="279914"/>
          </a:xfrm>
          <a:prstGeom prst="rect">
            <a:avLst/>
          </a:prstGeom>
          <a:noFill/>
          <a:ln>
            <a:noFill/>
          </a:ln>
        </p:spPr>
      </p:pic>
      <p:sp>
        <p:nvSpPr>
          <p:cNvPr id="16" name="Shape 16"/>
          <p:cNvSpPr txBox="1"/>
          <p:nvPr/>
        </p:nvSpPr>
        <p:spPr>
          <a:xfrm>
            <a:off x="1600200" y="6429344"/>
            <a:ext cx="7162799" cy="200054"/>
          </a:xfrm>
          <a:prstGeom prst="rect">
            <a:avLst/>
          </a:prstGeom>
          <a:noFill/>
          <a:ln>
            <a:noFill/>
          </a:ln>
        </p:spPr>
        <p:txBody>
          <a:bodyPr lIns="91425" tIns="45700" rIns="91425" bIns="45700" anchor="t" anchorCtr="0">
            <a:no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1200" b="0" dirty="0">
                <a:latin typeface="Verdana"/>
                <a:ea typeface="Verdana" panose="020B0604030504040204" pitchFamily="34" charset="0"/>
                <a:cs typeface="Verdana" panose="020B0604030504040204" pitchFamily="34" charset="0"/>
              </a:rPr>
              <a:t>Copyright © 2019, 2016, 2014 Pearson Education, Inc. All Rights Reserved</a:t>
            </a: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Shape 195"/>
          <p:cNvSpPr txBox="1">
            <a:spLocks noGrp="1"/>
          </p:cNvSpPr>
          <p:nvPr>
            <p:ph type="title"/>
          </p:nvPr>
        </p:nvSpPr>
        <p:spPr>
          <a:xfrm>
            <a:off x="457200" y="215371"/>
            <a:ext cx="8229600" cy="1332600"/>
          </a:xfrm>
          <a:prstGeom prst="rect">
            <a:avLst/>
          </a:prstGeom>
          <a:noFill/>
          <a:ln>
            <a:noFill/>
          </a:ln>
        </p:spPr>
        <p:txBody>
          <a:bodyPr lIns="0" tIns="0" rIns="0" bIns="0" anchor="t" anchorCtr="0">
            <a:noAutofit/>
          </a:bodyPr>
          <a:lstStyle/>
          <a:p>
            <a:pPr marL="0" marR="0" lvl="0" indent="0" algn="l" rtl="0">
              <a:lnSpc>
                <a:spcPct val="100000"/>
              </a:lnSpc>
              <a:spcBef>
                <a:spcPts val="0"/>
              </a:spcBef>
              <a:buClr>
                <a:srgbClr val="007FA3"/>
              </a:buClr>
              <a:buSzPct val="25000"/>
              <a:buFont typeface="Times New Roman"/>
              <a:buNone/>
            </a:pPr>
            <a:r>
              <a:rPr lang="en-US" sz="3400" b="1" i="0" u="none" strike="noStrike" cap="none" dirty="0">
                <a:solidFill>
                  <a:srgbClr val="007FA3"/>
                </a:solidFill>
                <a:latin typeface="Times New Roman"/>
                <a:ea typeface="Times New Roman"/>
                <a:cs typeface="Times New Roman"/>
                <a:sym typeface="Times New Roman"/>
              </a:rPr>
              <a:t>Database Processing: Fundamentals, Design, and Implementation</a:t>
            </a:r>
          </a:p>
        </p:txBody>
      </p:sp>
      <p:sp>
        <p:nvSpPr>
          <p:cNvPr id="196" name="Shape 196"/>
          <p:cNvSpPr txBox="1">
            <a:spLocks noGrp="1"/>
          </p:cNvSpPr>
          <p:nvPr>
            <p:ph type="body" idx="1"/>
          </p:nvPr>
        </p:nvSpPr>
        <p:spPr>
          <a:xfrm>
            <a:off x="457200" y="1267097"/>
            <a:ext cx="8229600" cy="4859066"/>
          </a:xfrm>
          <a:prstGeom prst="rect">
            <a:avLst/>
          </a:prstGeom>
          <a:noFill/>
          <a:ln>
            <a:noFill/>
          </a:ln>
        </p:spPr>
        <p:txBody>
          <a:bodyPr lIns="0" tIns="0" rIns="0" bIns="0" anchor="t" anchorCtr="0">
            <a:noAutofit/>
          </a:bodyPr>
          <a:lstStyle/>
          <a:p>
            <a:pPr marL="0" marR="0" lvl="0" indent="0" algn="l" rtl="0">
              <a:spcBef>
                <a:spcPts val="0"/>
              </a:spcBef>
              <a:buClr>
                <a:srgbClr val="007FA3"/>
              </a:buClr>
              <a:buSzPct val="25000"/>
              <a:buFont typeface="Arial"/>
              <a:buNone/>
            </a:pPr>
            <a:r>
              <a:rPr lang="en-US" sz="2000" dirty="0">
                <a:solidFill>
                  <a:srgbClr val="007FA3"/>
                </a:solidFill>
              </a:rPr>
              <a:t>15</a:t>
            </a:r>
            <a:r>
              <a:rPr lang="en-US" sz="2000" baseline="30000" dirty="0">
                <a:solidFill>
                  <a:srgbClr val="007FA3"/>
                </a:solidFill>
              </a:rPr>
              <a:t>th</a:t>
            </a:r>
            <a:r>
              <a:rPr lang="en-US" sz="2000" dirty="0">
                <a:solidFill>
                  <a:srgbClr val="007FA3"/>
                </a:solidFill>
              </a:rPr>
              <a:t> Edition</a:t>
            </a:r>
            <a:endParaRPr lang="en-US" sz="2000" b="0" i="0" u="none" strike="noStrike" cap="none" dirty="0">
              <a:solidFill>
                <a:srgbClr val="007FA3"/>
              </a:solidFill>
              <a:latin typeface="Arial"/>
              <a:ea typeface="Arial"/>
              <a:cs typeface="Arial"/>
              <a:sym typeface="Arial"/>
            </a:endParaRPr>
          </a:p>
        </p:txBody>
      </p:sp>
      <p:sp>
        <p:nvSpPr>
          <p:cNvPr id="198" name="Shape 198"/>
          <p:cNvSpPr txBox="1">
            <a:spLocks noGrp="1"/>
          </p:cNvSpPr>
          <p:nvPr>
            <p:ph type="body" idx="4294967295"/>
          </p:nvPr>
        </p:nvSpPr>
        <p:spPr>
          <a:xfrm>
            <a:off x="5486400" y="1600200"/>
            <a:ext cx="3657600" cy="1600200"/>
          </a:xfrm>
          <a:prstGeom prst="rect">
            <a:avLst/>
          </a:prstGeom>
          <a:noFill/>
          <a:ln>
            <a:noFill/>
          </a:ln>
        </p:spPr>
        <p:txBody>
          <a:bodyPr lIns="0" tIns="0" rIns="0" bIns="0" anchor="b" anchorCtr="0">
            <a:noAutofit/>
          </a:bodyPr>
          <a:lstStyle/>
          <a:p>
            <a:pPr marL="0" marR="0" lvl="0" indent="0" algn="l" rtl="0">
              <a:spcBef>
                <a:spcPts val="0"/>
              </a:spcBef>
              <a:buClr>
                <a:srgbClr val="007FA3"/>
              </a:buClr>
              <a:buSzPct val="25000"/>
              <a:buFont typeface="Arial"/>
              <a:buNone/>
            </a:pPr>
            <a:r>
              <a:rPr lang="en-US" sz="3000" b="0" i="0" u="none" strike="noStrike" cap="none" dirty="0">
                <a:solidFill>
                  <a:schemeClr val="dk1"/>
                </a:solidFill>
                <a:latin typeface="Arial"/>
                <a:ea typeface="Arial"/>
                <a:cs typeface="Arial"/>
                <a:sym typeface="Arial"/>
              </a:rPr>
              <a:t>Week #1</a:t>
            </a:r>
          </a:p>
        </p:txBody>
      </p:sp>
      <p:sp>
        <p:nvSpPr>
          <p:cNvPr id="199" name="Shape 199"/>
          <p:cNvSpPr txBox="1">
            <a:spLocks noGrp="1"/>
          </p:cNvSpPr>
          <p:nvPr>
            <p:ph type="body" idx="4294967295"/>
          </p:nvPr>
        </p:nvSpPr>
        <p:spPr>
          <a:xfrm>
            <a:off x="5486400" y="3200400"/>
            <a:ext cx="3657600" cy="2925763"/>
          </a:xfrm>
          <a:prstGeom prst="rect">
            <a:avLst/>
          </a:prstGeom>
          <a:noFill/>
          <a:ln>
            <a:noFill/>
          </a:ln>
        </p:spPr>
        <p:txBody>
          <a:bodyPr lIns="0" tIns="0" rIns="0" bIns="0" anchor="t" anchorCtr="0">
            <a:noAutofit/>
          </a:bodyPr>
          <a:lstStyle/>
          <a:p>
            <a:pPr marL="0" marR="0" lvl="0" indent="0" algn="l" rtl="0">
              <a:spcBef>
                <a:spcPts val="0"/>
              </a:spcBef>
              <a:buClr>
                <a:srgbClr val="007FA3"/>
              </a:buClr>
              <a:buSzPct val="25000"/>
              <a:buFont typeface="Arial"/>
              <a:buNone/>
            </a:pPr>
            <a:r>
              <a:rPr lang="en-US" sz="2200" b="0" i="0" u="none" strike="noStrike" cap="none" dirty="0">
                <a:solidFill>
                  <a:schemeClr val="dk1"/>
                </a:solidFill>
                <a:latin typeface="Arial"/>
                <a:ea typeface="Arial"/>
                <a:cs typeface="Arial"/>
                <a:sym typeface="Arial"/>
              </a:rPr>
              <a:t>Introduction</a:t>
            </a:r>
          </a:p>
        </p:txBody>
      </p:sp>
      <p:pic>
        <p:nvPicPr>
          <p:cNvPr id="3" name="Picture 2">
            <a:extLst>
              <a:ext uri="{FF2B5EF4-FFF2-40B4-BE49-F238E27FC236}">
                <a16:creationId xmlns:a16="http://schemas.microsoft.com/office/drawing/2014/main" id="{4A241FCA-1138-4FE9-96B6-0532D84916E5}"/>
              </a:ext>
            </a:extLst>
          </p:cNvPr>
          <p:cNvPicPr>
            <a:picLocks noChangeAspect="1"/>
          </p:cNvPicPr>
          <p:nvPr/>
        </p:nvPicPr>
        <p:blipFill>
          <a:blip r:embed="rId3"/>
          <a:stretch>
            <a:fillRect/>
          </a:stretch>
        </p:blipFill>
        <p:spPr>
          <a:xfrm>
            <a:off x="675408" y="1608702"/>
            <a:ext cx="3574473" cy="457443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3E5D9-154C-4652-BD64-C6023246E01D}"/>
              </a:ext>
            </a:extLst>
          </p:cNvPr>
          <p:cNvSpPr>
            <a:spLocks noGrp="1"/>
          </p:cNvSpPr>
          <p:nvPr>
            <p:ph type="title"/>
          </p:nvPr>
        </p:nvSpPr>
        <p:spPr/>
        <p:txBody>
          <a:bodyPr/>
          <a:lstStyle/>
          <a:p>
            <a:r>
              <a:rPr lang="en-US" dirty="0"/>
              <a:t>Applications, the  DBMS, and SQL</a:t>
            </a:r>
          </a:p>
        </p:txBody>
      </p:sp>
      <p:sp>
        <p:nvSpPr>
          <p:cNvPr id="3" name="Text Placeholder 2">
            <a:extLst>
              <a:ext uri="{FF2B5EF4-FFF2-40B4-BE49-F238E27FC236}">
                <a16:creationId xmlns:a16="http://schemas.microsoft.com/office/drawing/2014/main" id="{5306A7D7-113F-463A-B900-FB45C64F84FA}"/>
              </a:ext>
            </a:extLst>
          </p:cNvPr>
          <p:cNvSpPr>
            <a:spLocks noGrp="1"/>
          </p:cNvSpPr>
          <p:nvPr>
            <p:ph type="body" idx="1"/>
          </p:nvPr>
        </p:nvSpPr>
        <p:spPr/>
        <p:txBody>
          <a:bodyPr/>
          <a:lstStyle/>
          <a:p>
            <a:pPr lvl="0"/>
            <a:r>
              <a:rPr lang="en-US" sz="3000" b="1" dirty="0">
                <a:solidFill>
                  <a:srgbClr val="007FA3"/>
                </a:solidFill>
              </a:rPr>
              <a:t>Applications</a:t>
            </a:r>
            <a:r>
              <a:rPr lang="en-US" sz="3000" dirty="0">
                <a:solidFill>
                  <a:srgbClr val="000000"/>
                </a:solidFill>
              </a:rPr>
              <a:t> are the computer programs that users work with.</a:t>
            </a:r>
          </a:p>
          <a:p>
            <a:pPr lvl="0"/>
            <a:r>
              <a:rPr lang="en-US" sz="3000" dirty="0">
                <a:solidFill>
                  <a:srgbClr val="000000"/>
                </a:solidFill>
              </a:rPr>
              <a:t>The </a:t>
            </a:r>
            <a:r>
              <a:rPr lang="en-US" sz="3000" b="1" dirty="0">
                <a:solidFill>
                  <a:srgbClr val="007FA3"/>
                </a:solidFill>
              </a:rPr>
              <a:t>Database Management System (DBMS)</a:t>
            </a:r>
            <a:r>
              <a:rPr lang="en-US" sz="3000" dirty="0">
                <a:solidFill>
                  <a:srgbClr val="000000"/>
                </a:solidFill>
              </a:rPr>
              <a:t> creates, processes, and administers databases.</a:t>
            </a:r>
          </a:p>
          <a:p>
            <a:pPr lvl="0"/>
            <a:r>
              <a:rPr lang="en-US" sz="3000" b="1" dirty="0">
                <a:solidFill>
                  <a:srgbClr val="007FA3"/>
                </a:solidFill>
              </a:rPr>
              <a:t>Structured Query Language (SQL) </a:t>
            </a:r>
            <a:r>
              <a:rPr lang="en-US" sz="3000" dirty="0">
                <a:solidFill>
                  <a:srgbClr val="000000"/>
                </a:solidFill>
              </a:rPr>
              <a:t>is an internationally recognized standard database language that is used by all commercial DBMSs.</a:t>
            </a:r>
          </a:p>
          <a:p>
            <a:endParaRPr lang="en-US" dirty="0"/>
          </a:p>
        </p:txBody>
      </p:sp>
    </p:spTree>
    <p:extLst>
      <p:ext uri="{BB962C8B-B14F-4D97-AF65-F5344CB8AC3E}">
        <p14:creationId xmlns:p14="http://schemas.microsoft.com/office/powerpoint/2010/main" val="14520893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A4087-C11D-4B63-883D-C9771F61A970}"/>
              </a:ext>
            </a:extLst>
          </p:cNvPr>
          <p:cNvSpPr>
            <a:spLocks noGrp="1"/>
          </p:cNvSpPr>
          <p:nvPr>
            <p:ph type="title"/>
          </p:nvPr>
        </p:nvSpPr>
        <p:spPr/>
        <p:txBody>
          <a:bodyPr/>
          <a:lstStyle/>
          <a:p>
            <a:r>
              <a:rPr lang="en-US" dirty="0"/>
              <a:t>Functions of a DBMS</a:t>
            </a:r>
          </a:p>
        </p:txBody>
      </p:sp>
      <p:graphicFrame>
        <p:nvGraphicFramePr>
          <p:cNvPr id="5" name="Table 4">
            <a:extLst>
              <a:ext uri="{FF2B5EF4-FFF2-40B4-BE49-F238E27FC236}">
                <a16:creationId xmlns:a16="http://schemas.microsoft.com/office/drawing/2014/main" id="{12B41A06-EC95-49DC-AA33-47606A027795}"/>
              </a:ext>
            </a:extLst>
          </p:cNvPr>
          <p:cNvGraphicFramePr>
            <a:graphicFrameLocks noGrp="1"/>
          </p:cNvGraphicFramePr>
          <p:nvPr>
            <p:extLst>
              <p:ext uri="{D42A27DB-BD31-4B8C-83A1-F6EECF244321}">
                <p14:modId xmlns:p14="http://schemas.microsoft.com/office/powerpoint/2010/main" val="3957043161"/>
              </p:ext>
            </p:extLst>
          </p:nvPr>
        </p:nvGraphicFramePr>
        <p:xfrm>
          <a:off x="1524000" y="1653381"/>
          <a:ext cx="6096000" cy="3708400"/>
        </p:xfrm>
        <a:graphic>
          <a:graphicData uri="http://schemas.openxmlformats.org/drawingml/2006/table">
            <a:tbl>
              <a:tblPr firstRow="1" bandRow="1">
                <a:tableStyleId>{40F9630F-82C1-40B7-BC3A-925EFCFF5E92}</a:tableStyleId>
              </a:tblPr>
              <a:tblGrid>
                <a:gridCol w="6096000">
                  <a:extLst>
                    <a:ext uri="{9D8B030D-6E8A-4147-A177-3AD203B41FA5}">
                      <a16:colId xmlns:a16="http://schemas.microsoft.com/office/drawing/2014/main" val="3142298147"/>
                    </a:ext>
                  </a:extLst>
                </a:gridCol>
              </a:tblGrid>
              <a:tr h="370840">
                <a:tc>
                  <a:txBody>
                    <a:bodyPr/>
                    <a:lstStyle/>
                    <a:p>
                      <a:pPr algn="ctr"/>
                      <a:r>
                        <a:rPr lang="en-US" sz="1800" dirty="0"/>
                        <a:t>Functions of a DBMS</a:t>
                      </a:r>
                    </a:p>
                  </a:txBody>
                  <a:tcPr/>
                </a:tc>
                <a:extLst>
                  <a:ext uri="{0D108BD9-81ED-4DB2-BD59-A6C34878D82A}">
                    <a16:rowId xmlns:a16="http://schemas.microsoft.com/office/drawing/2014/main" val="802606442"/>
                  </a:ext>
                </a:extLst>
              </a:tr>
              <a:tr h="370840">
                <a:tc>
                  <a:txBody>
                    <a:bodyPr/>
                    <a:lstStyle/>
                    <a:p>
                      <a:r>
                        <a:rPr lang="en-US" sz="1800" dirty="0"/>
                        <a:t>Create database</a:t>
                      </a:r>
                    </a:p>
                  </a:txBody>
                  <a:tcPr/>
                </a:tc>
                <a:extLst>
                  <a:ext uri="{0D108BD9-81ED-4DB2-BD59-A6C34878D82A}">
                    <a16:rowId xmlns:a16="http://schemas.microsoft.com/office/drawing/2014/main" val="1067285438"/>
                  </a:ext>
                </a:extLst>
              </a:tr>
              <a:tr h="370840">
                <a:tc>
                  <a:txBody>
                    <a:bodyPr/>
                    <a:lstStyle/>
                    <a:p>
                      <a:r>
                        <a:rPr lang="en-US" sz="1800" dirty="0"/>
                        <a:t>Create tables</a:t>
                      </a:r>
                    </a:p>
                  </a:txBody>
                  <a:tcPr/>
                </a:tc>
                <a:extLst>
                  <a:ext uri="{0D108BD9-81ED-4DB2-BD59-A6C34878D82A}">
                    <a16:rowId xmlns:a16="http://schemas.microsoft.com/office/drawing/2014/main" val="3269533487"/>
                  </a:ext>
                </a:extLst>
              </a:tr>
              <a:tr h="370840">
                <a:tc>
                  <a:txBody>
                    <a:bodyPr/>
                    <a:lstStyle/>
                    <a:p>
                      <a:r>
                        <a:rPr lang="en-US" sz="1800" dirty="0"/>
                        <a:t>Create supporting structures (e.g., Indexes)</a:t>
                      </a:r>
                    </a:p>
                  </a:txBody>
                  <a:tcPr/>
                </a:tc>
                <a:extLst>
                  <a:ext uri="{0D108BD9-81ED-4DB2-BD59-A6C34878D82A}">
                    <a16:rowId xmlns:a16="http://schemas.microsoft.com/office/drawing/2014/main" val="1557273553"/>
                  </a:ext>
                </a:extLst>
              </a:tr>
              <a:tr h="370840">
                <a:tc>
                  <a:txBody>
                    <a:bodyPr/>
                    <a:lstStyle/>
                    <a:p>
                      <a:r>
                        <a:rPr lang="en-US" sz="1800" dirty="0"/>
                        <a:t>Modify (insert, update, or delete) database data</a:t>
                      </a:r>
                    </a:p>
                  </a:txBody>
                  <a:tcPr/>
                </a:tc>
                <a:extLst>
                  <a:ext uri="{0D108BD9-81ED-4DB2-BD59-A6C34878D82A}">
                    <a16:rowId xmlns:a16="http://schemas.microsoft.com/office/drawing/2014/main" val="3985949919"/>
                  </a:ext>
                </a:extLst>
              </a:tr>
              <a:tr h="370840">
                <a:tc>
                  <a:txBody>
                    <a:bodyPr/>
                    <a:lstStyle/>
                    <a:p>
                      <a:r>
                        <a:rPr lang="en-US" sz="1800" dirty="0"/>
                        <a:t>Read database data</a:t>
                      </a:r>
                    </a:p>
                  </a:txBody>
                  <a:tcPr/>
                </a:tc>
                <a:extLst>
                  <a:ext uri="{0D108BD9-81ED-4DB2-BD59-A6C34878D82A}">
                    <a16:rowId xmlns:a16="http://schemas.microsoft.com/office/drawing/2014/main" val="204416083"/>
                  </a:ext>
                </a:extLst>
              </a:tr>
              <a:tr h="370840">
                <a:tc>
                  <a:txBody>
                    <a:bodyPr/>
                    <a:lstStyle/>
                    <a:p>
                      <a:r>
                        <a:rPr lang="en-US" sz="1800" dirty="0"/>
                        <a:t>Maintain database structures</a:t>
                      </a:r>
                    </a:p>
                  </a:txBody>
                  <a:tcPr/>
                </a:tc>
                <a:extLst>
                  <a:ext uri="{0D108BD9-81ED-4DB2-BD59-A6C34878D82A}">
                    <a16:rowId xmlns:a16="http://schemas.microsoft.com/office/drawing/2014/main" val="981545257"/>
                  </a:ext>
                </a:extLst>
              </a:tr>
              <a:tr h="370840">
                <a:tc>
                  <a:txBody>
                    <a:bodyPr/>
                    <a:lstStyle/>
                    <a:p>
                      <a:r>
                        <a:rPr lang="en-US" sz="1800" dirty="0"/>
                        <a:t>Enforce rules</a:t>
                      </a:r>
                    </a:p>
                  </a:txBody>
                  <a:tcPr/>
                </a:tc>
                <a:extLst>
                  <a:ext uri="{0D108BD9-81ED-4DB2-BD59-A6C34878D82A}">
                    <a16:rowId xmlns:a16="http://schemas.microsoft.com/office/drawing/2014/main" val="3623269396"/>
                  </a:ext>
                </a:extLst>
              </a:tr>
              <a:tr h="370840">
                <a:tc>
                  <a:txBody>
                    <a:bodyPr/>
                    <a:lstStyle/>
                    <a:p>
                      <a:r>
                        <a:rPr lang="en-US" sz="1800" dirty="0"/>
                        <a:t>Control concurrency</a:t>
                      </a:r>
                    </a:p>
                  </a:txBody>
                  <a:tcPr/>
                </a:tc>
                <a:extLst>
                  <a:ext uri="{0D108BD9-81ED-4DB2-BD59-A6C34878D82A}">
                    <a16:rowId xmlns:a16="http://schemas.microsoft.com/office/drawing/2014/main" val="643001749"/>
                  </a:ext>
                </a:extLst>
              </a:tr>
              <a:tr h="370840">
                <a:tc>
                  <a:txBody>
                    <a:bodyPr/>
                    <a:lstStyle/>
                    <a:p>
                      <a:r>
                        <a:rPr lang="en-US" sz="1800" dirty="0"/>
                        <a:t>Perform backup and recovery</a:t>
                      </a:r>
                    </a:p>
                  </a:txBody>
                  <a:tcPr/>
                </a:tc>
                <a:extLst>
                  <a:ext uri="{0D108BD9-81ED-4DB2-BD59-A6C34878D82A}">
                    <a16:rowId xmlns:a16="http://schemas.microsoft.com/office/drawing/2014/main" val="3251391983"/>
                  </a:ext>
                </a:extLst>
              </a:tr>
            </a:tbl>
          </a:graphicData>
        </a:graphic>
      </p:graphicFrame>
    </p:spTree>
    <p:extLst>
      <p:ext uri="{BB962C8B-B14F-4D97-AF65-F5344CB8AC3E}">
        <p14:creationId xmlns:p14="http://schemas.microsoft.com/office/powerpoint/2010/main" val="18405488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EBFC0-D9DE-4ECD-AA29-1D1892BB24AD}"/>
              </a:ext>
            </a:extLst>
          </p:cNvPr>
          <p:cNvSpPr>
            <a:spLocks noGrp="1"/>
          </p:cNvSpPr>
          <p:nvPr>
            <p:ph type="title"/>
          </p:nvPr>
        </p:nvSpPr>
        <p:spPr>
          <a:xfrm>
            <a:off x="457200" y="215371"/>
            <a:ext cx="8229600" cy="687599"/>
          </a:xfrm>
        </p:spPr>
        <p:txBody>
          <a:bodyPr/>
          <a:lstStyle/>
          <a:p>
            <a:r>
              <a:rPr lang="en-US" dirty="0"/>
              <a:t>The Database</a:t>
            </a:r>
          </a:p>
        </p:txBody>
      </p:sp>
      <p:sp>
        <p:nvSpPr>
          <p:cNvPr id="3" name="Text Placeholder 2">
            <a:extLst>
              <a:ext uri="{FF2B5EF4-FFF2-40B4-BE49-F238E27FC236}">
                <a16:creationId xmlns:a16="http://schemas.microsoft.com/office/drawing/2014/main" id="{215E581E-C4FB-475B-8D54-FEB7836BD747}"/>
              </a:ext>
            </a:extLst>
          </p:cNvPr>
          <p:cNvSpPr>
            <a:spLocks noGrp="1"/>
          </p:cNvSpPr>
          <p:nvPr>
            <p:ph type="body" idx="1"/>
          </p:nvPr>
        </p:nvSpPr>
        <p:spPr>
          <a:xfrm>
            <a:off x="457200" y="1201420"/>
            <a:ext cx="8229600" cy="4787900"/>
          </a:xfrm>
        </p:spPr>
        <p:txBody>
          <a:bodyPr/>
          <a:lstStyle/>
          <a:p>
            <a:r>
              <a:rPr lang="en-US" sz="3000" dirty="0"/>
              <a:t>A </a:t>
            </a:r>
            <a:r>
              <a:rPr lang="en-US" sz="3000" b="1" dirty="0">
                <a:solidFill>
                  <a:schemeClr val="tx2"/>
                </a:solidFill>
              </a:rPr>
              <a:t>database</a:t>
            </a:r>
            <a:r>
              <a:rPr lang="en-US" sz="3000" dirty="0"/>
              <a:t> is a self-describing collection of integrated tables.</a:t>
            </a:r>
          </a:p>
          <a:p>
            <a:r>
              <a:rPr lang="en-US" sz="3000" dirty="0"/>
              <a:t>The tables are called </a:t>
            </a:r>
            <a:r>
              <a:rPr lang="en-US" sz="3000" b="1" dirty="0">
                <a:solidFill>
                  <a:schemeClr val="tx2"/>
                </a:solidFill>
              </a:rPr>
              <a:t>integrated</a:t>
            </a:r>
            <a:r>
              <a:rPr lang="en-US" sz="3000" dirty="0"/>
              <a:t> because they store data about the relationships between rows of data.</a:t>
            </a:r>
          </a:p>
          <a:p>
            <a:r>
              <a:rPr lang="en-US" sz="3000" dirty="0"/>
              <a:t>A database is called </a:t>
            </a:r>
            <a:r>
              <a:rPr lang="en-US" sz="3000" b="1" dirty="0">
                <a:solidFill>
                  <a:schemeClr val="tx2"/>
                </a:solidFill>
              </a:rPr>
              <a:t>self-describing</a:t>
            </a:r>
            <a:r>
              <a:rPr lang="en-US" sz="3000" dirty="0"/>
              <a:t> because it stores a description of itself.</a:t>
            </a:r>
          </a:p>
          <a:p>
            <a:r>
              <a:rPr lang="en-US" sz="3000" dirty="0"/>
              <a:t>The self-describing data is called </a:t>
            </a:r>
            <a:r>
              <a:rPr lang="en-US" sz="3000" b="1" dirty="0">
                <a:solidFill>
                  <a:schemeClr val="tx2"/>
                </a:solidFill>
              </a:rPr>
              <a:t>metadata</a:t>
            </a:r>
            <a:r>
              <a:rPr lang="en-US" sz="3000" dirty="0"/>
              <a:t>, which is data about data.</a:t>
            </a:r>
          </a:p>
        </p:txBody>
      </p:sp>
    </p:spTree>
    <p:extLst>
      <p:ext uri="{BB962C8B-B14F-4D97-AF65-F5344CB8AC3E}">
        <p14:creationId xmlns:p14="http://schemas.microsoft.com/office/powerpoint/2010/main" val="7823744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A51EA-2339-4343-8004-848B994A6831}"/>
              </a:ext>
            </a:extLst>
          </p:cNvPr>
          <p:cNvSpPr>
            <a:spLocks noGrp="1"/>
          </p:cNvSpPr>
          <p:nvPr>
            <p:ph type="title"/>
          </p:nvPr>
        </p:nvSpPr>
        <p:spPr/>
        <p:txBody>
          <a:bodyPr/>
          <a:lstStyle/>
          <a:p>
            <a:r>
              <a:rPr lang="en-US" dirty="0"/>
              <a:t>Typical Metadata Tables (1 of 2)</a:t>
            </a:r>
          </a:p>
        </p:txBody>
      </p:sp>
      <p:graphicFrame>
        <p:nvGraphicFramePr>
          <p:cNvPr id="4" name="Table 3">
            <a:extLst>
              <a:ext uri="{FF2B5EF4-FFF2-40B4-BE49-F238E27FC236}">
                <a16:creationId xmlns:a16="http://schemas.microsoft.com/office/drawing/2014/main" id="{FE03402C-52D3-45B3-87DA-F26233587373}"/>
              </a:ext>
            </a:extLst>
          </p:cNvPr>
          <p:cNvGraphicFramePr>
            <a:graphicFrameLocks noGrp="1"/>
          </p:cNvGraphicFramePr>
          <p:nvPr>
            <p:extLst>
              <p:ext uri="{D42A27DB-BD31-4B8C-83A1-F6EECF244321}">
                <p14:modId xmlns:p14="http://schemas.microsoft.com/office/powerpoint/2010/main" val="4198177108"/>
              </p:ext>
            </p:extLst>
          </p:nvPr>
        </p:nvGraphicFramePr>
        <p:xfrm>
          <a:off x="1409700" y="2032000"/>
          <a:ext cx="6096000" cy="1483519"/>
        </p:xfrm>
        <a:graphic>
          <a:graphicData uri="http://schemas.openxmlformats.org/drawingml/2006/table">
            <a:tbl>
              <a:tblPr firstRow="1" bandRow="1">
                <a:tableStyleId>{40F9630F-82C1-40B7-BC3A-925EFCFF5E92}</a:tableStyleId>
              </a:tblPr>
              <a:tblGrid>
                <a:gridCol w="2032000">
                  <a:extLst>
                    <a:ext uri="{9D8B030D-6E8A-4147-A177-3AD203B41FA5}">
                      <a16:colId xmlns:a16="http://schemas.microsoft.com/office/drawing/2014/main" val="1653695003"/>
                    </a:ext>
                  </a:extLst>
                </a:gridCol>
                <a:gridCol w="2032000">
                  <a:extLst>
                    <a:ext uri="{9D8B030D-6E8A-4147-A177-3AD203B41FA5}">
                      <a16:colId xmlns:a16="http://schemas.microsoft.com/office/drawing/2014/main" val="3046180373"/>
                    </a:ext>
                  </a:extLst>
                </a:gridCol>
                <a:gridCol w="2032000">
                  <a:extLst>
                    <a:ext uri="{9D8B030D-6E8A-4147-A177-3AD203B41FA5}">
                      <a16:colId xmlns:a16="http://schemas.microsoft.com/office/drawing/2014/main" val="2883641309"/>
                    </a:ext>
                  </a:extLst>
                </a:gridCol>
              </a:tblGrid>
              <a:tr h="342900">
                <a:tc>
                  <a:txBody>
                    <a:bodyPr/>
                    <a:lstStyle/>
                    <a:p>
                      <a:r>
                        <a:rPr lang="en-US" dirty="0"/>
                        <a:t>TableName</a:t>
                      </a:r>
                    </a:p>
                  </a:txBody>
                  <a:tcPr/>
                </a:tc>
                <a:tc>
                  <a:txBody>
                    <a:bodyPr/>
                    <a:lstStyle/>
                    <a:p>
                      <a:r>
                        <a:rPr lang="en-US" dirty="0"/>
                        <a:t>NumberColumns</a:t>
                      </a:r>
                    </a:p>
                  </a:txBody>
                  <a:tcPr/>
                </a:tc>
                <a:tc>
                  <a:txBody>
                    <a:bodyPr/>
                    <a:lstStyle/>
                    <a:p>
                      <a:r>
                        <a:rPr lang="en-US" dirty="0"/>
                        <a:t>PrimaryKey</a:t>
                      </a:r>
                    </a:p>
                  </a:txBody>
                  <a:tcPr/>
                </a:tc>
                <a:extLst>
                  <a:ext uri="{0D108BD9-81ED-4DB2-BD59-A6C34878D82A}">
                    <a16:rowId xmlns:a16="http://schemas.microsoft.com/office/drawing/2014/main" val="1009546491"/>
                  </a:ext>
                </a:extLst>
              </a:tr>
              <a:tr h="304959">
                <a:tc>
                  <a:txBody>
                    <a:bodyPr/>
                    <a:lstStyle/>
                    <a:p>
                      <a:r>
                        <a:rPr lang="en-US" dirty="0"/>
                        <a:t>STUDENT</a:t>
                      </a:r>
                    </a:p>
                  </a:txBody>
                  <a:tcPr/>
                </a:tc>
                <a:tc>
                  <a:txBody>
                    <a:bodyPr/>
                    <a:lstStyle/>
                    <a:p>
                      <a:r>
                        <a:rPr lang="en-US" dirty="0"/>
                        <a:t>4</a:t>
                      </a:r>
                    </a:p>
                  </a:txBody>
                  <a:tcPr/>
                </a:tc>
                <a:tc>
                  <a:txBody>
                    <a:bodyPr/>
                    <a:lstStyle/>
                    <a:p>
                      <a:r>
                        <a:rPr lang="en-US" dirty="0"/>
                        <a:t>StudentNumber</a:t>
                      </a:r>
                    </a:p>
                  </a:txBody>
                  <a:tcPr/>
                </a:tc>
                <a:extLst>
                  <a:ext uri="{0D108BD9-81ED-4DB2-BD59-A6C34878D82A}">
                    <a16:rowId xmlns:a16="http://schemas.microsoft.com/office/drawing/2014/main" val="917214158"/>
                  </a:ext>
                </a:extLst>
              </a:tr>
              <a:tr h="317500">
                <a:tc>
                  <a:txBody>
                    <a:bodyPr/>
                    <a:lstStyle/>
                    <a:p>
                      <a:r>
                        <a:rPr lang="en-US" dirty="0"/>
                        <a:t>CLASS</a:t>
                      </a:r>
                    </a:p>
                  </a:txBody>
                  <a:tcPr/>
                </a:tc>
                <a:tc>
                  <a:txBody>
                    <a:bodyPr/>
                    <a:lstStyle/>
                    <a:p>
                      <a:r>
                        <a:rPr lang="en-US" dirty="0"/>
                        <a:t>4</a:t>
                      </a:r>
                    </a:p>
                  </a:txBody>
                  <a:tcPr/>
                </a:tc>
                <a:tc>
                  <a:txBody>
                    <a:bodyPr/>
                    <a:lstStyle/>
                    <a:p>
                      <a:r>
                        <a:rPr lang="en-US" dirty="0"/>
                        <a:t>ClassNumber</a:t>
                      </a:r>
                    </a:p>
                  </a:txBody>
                  <a:tcPr/>
                </a:tc>
                <a:extLst>
                  <a:ext uri="{0D108BD9-81ED-4DB2-BD59-A6C34878D82A}">
                    <a16:rowId xmlns:a16="http://schemas.microsoft.com/office/drawing/2014/main" val="1996935886"/>
                  </a:ext>
                </a:extLst>
              </a:tr>
              <a:tr h="370840">
                <a:tc>
                  <a:txBody>
                    <a:bodyPr/>
                    <a:lstStyle/>
                    <a:p>
                      <a:r>
                        <a:rPr lang="en-US" dirty="0"/>
                        <a:t>GRADE</a:t>
                      </a:r>
                    </a:p>
                  </a:txBody>
                  <a:tcPr/>
                </a:tc>
                <a:tc>
                  <a:txBody>
                    <a:bodyPr/>
                    <a:lstStyle/>
                    <a:p>
                      <a:r>
                        <a:rPr lang="en-US" dirty="0"/>
                        <a:t>3</a:t>
                      </a:r>
                    </a:p>
                  </a:txBody>
                  <a:tcPr/>
                </a:tc>
                <a:tc>
                  <a:txBody>
                    <a:bodyPr/>
                    <a:lstStyle/>
                    <a:p>
                      <a:r>
                        <a:rPr lang="en-US" dirty="0"/>
                        <a:t>(StudentNumber, ClassNumber)</a:t>
                      </a:r>
                    </a:p>
                  </a:txBody>
                  <a:tcPr/>
                </a:tc>
                <a:extLst>
                  <a:ext uri="{0D108BD9-81ED-4DB2-BD59-A6C34878D82A}">
                    <a16:rowId xmlns:a16="http://schemas.microsoft.com/office/drawing/2014/main" val="3032300257"/>
                  </a:ext>
                </a:extLst>
              </a:tr>
            </a:tbl>
          </a:graphicData>
        </a:graphic>
      </p:graphicFrame>
    </p:spTree>
    <p:extLst>
      <p:ext uri="{BB962C8B-B14F-4D97-AF65-F5344CB8AC3E}">
        <p14:creationId xmlns:p14="http://schemas.microsoft.com/office/powerpoint/2010/main" val="1228292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A51EA-2339-4343-8004-848B994A6831}"/>
              </a:ext>
            </a:extLst>
          </p:cNvPr>
          <p:cNvSpPr>
            <a:spLocks noGrp="1"/>
          </p:cNvSpPr>
          <p:nvPr>
            <p:ph type="title"/>
          </p:nvPr>
        </p:nvSpPr>
        <p:spPr/>
        <p:txBody>
          <a:bodyPr/>
          <a:lstStyle/>
          <a:p>
            <a:r>
              <a:rPr lang="en-US" dirty="0"/>
              <a:t>Typical Metadata Tables (2 of 2)</a:t>
            </a:r>
          </a:p>
        </p:txBody>
      </p:sp>
      <p:graphicFrame>
        <p:nvGraphicFramePr>
          <p:cNvPr id="3" name="Table 2">
            <a:extLst>
              <a:ext uri="{FF2B5EF4-FFF2-40B4-BE49-F238E27FC236}">
                <a16:creationId xmlns:a16="http://schemas.microsoft.com/office/drawing/2014/main" id="{E09C4FBF-BC9D-4D82-A16A-FE82C699B34D}"/>
              </a:ext>
            </a:extLst>
          </p:cNvPr>
          <p:cNvGraphicFramePr>
            <a:graphicFrameLocks noGrp="1"/>
          </p:cNvGraphicFramePr>
          <p:nvPr>
            <p:extLst>
              <p:ext uri="{D42A27DB-BD31-4B8C-83A1-F6EECF244321}">
                <p14:modId xmlns:p14="http://schemas.microsoft.com/office/powerpoint/2010/main" val="1021414267"/>
              </p:ext>
            </p:extLst>
          </p:nvPr>
        </p:nvGraphicFramePr>
        <p:xfrm>
          <a:off x="1358900" y="1752600"/>
          <a:ext cx="6096000" cy="3657600"/>
        </p:xfrm>
        <a:graphic>
          <a:graphicData uri="http://schemas.openxmlformats.org/drawingml/2006/table">
            <a:tbl>
              <a:tblPr firstRow="1" bandRow="1">
                <a:tableStyleId>{40F9630F-82C1-40B7-BC3A-925EFCFF5E92}</a:tableStyleId>
              </a:tblPr>
              <a:tblGrid>
                <a:gridCol w="1524000">
                  <a:extLst>
                    <a:ext uri="{9D8B030D-6E8A-4147-A177-3AD203B41FA5}">
                      <a16:colId xmlns:a16="http://schemas.microsoft.com/office/drawing/2014/main" val="1893423315"/>
                    </a:ext>
                  </a:extLst>
                </a:gridCol>
                <a:gridCol w="1524000">
                  <a:extLst>
                    <a:ext uri="{9D8B030D-6E8A-4147-A177-3AD203B41FA5}">
                      <a16:colId xmlns:a16="http://schemas.microsoft.com/office/drawing/2014/main" val="2839168021"/>
                    </a:ext>
                  </a:extLst>
                </a:gridCol>
                <a:gridCol w="1524000">
                  <a:extLst>
                    <a:ext uri="{9D8B030D-6E8A-4147-A177-3AD203B41FA5}">
                      <a16:colId xmlns:a16="http://schemas.microsoft.com/office/drawing/2014/main" val="680683813"/>
                    </a:ext>
                  </a:extLst>
                </a:gridCol>
                <a:gridCol w="1524000">
                  <a:extLst>
                    <a:ext uri="{9D8B030D-6E8A-4147-A177-3AD203B41FA5}">
                      <a16:colId xmlns:a16="http://schemas.microsoft.com/office/drawing/2014/main" val="3288470483"/>
                    </a:ext>
                  </a:extLst>
                </a:gridCol>
              </a:tblGrid>
              <a:tr h="289983">
                <a:tc>
                  <a:txBody>
                    <a:bodyPr/>
                    <a:lstStyle/>
                    <a:p>
                      <a:r>
                        <a:rPr lang="en-US" dirty="0"/>
                        <a:t>ColumnName</a:t>
                      </a:r>
                    </a:p>
                  </a:txBody>
                  <a:tcPr/>
                </a:tc>
                <a:tc>
                  <a:txBody>
                    <a:bodyPr/>
                    <a:lstStyle/>
                    <a:p>
                      <a:r>
                        <a:rPr lang="en-US" dirty="0"/>
                        <a:t>TableName</a:t>
                      </a:r>
                    </a:p>
                  </a:txBody>
                  <a:tcPr/>
                </a:tc>
                <a:tc>
                  <a:txBody>
                    <a:bodyPr/>
                    <a:lstStyle/>
                    <a:p>
                      <a:r>
                        <a:rPr lang="en-US" dirty="0"/>
                        <a:t>DataType</a:t>
                      </a:r>
                    </a:p>
                  </a:txBody>
                  <a:tcPr/>
                </a:tc>
                <a:tc>
                  <a:txBody>
                    <a:bodyPr/>
                    <a:lstStyle/>
                    <a:p>
                      <a:r>
                        <a:rPr lang="en-US" dirty="0"/>
                        <a:t>Length (bytes)</a:t>
                      </a:r>
                    </a:p>
                  </a:txBody>
                  <a:tcPr/>
                </a:tc>
                <a:extLst>
                  <a:ext uri="{0D108BD9-81ED-4DB2-BD59-A6C34878D82A}">
                    <a16:rowId xmlns:a16="http://schemas.microsoft.com/office/drawing/2014/main" val="2405839183"/>
                  </a:ext>
                </a:extLst>
              </a:tr>
              <a:tr h="289983">
                <a:tc>
                  <a:txBody>
                    <a:bodyPr/>
                    <a:lstStyle/>
                    <a:p>
                      <a:r>
                        <a:rPr lang="en-US" dirty="0"/>
                        <a:t>StudentNumber</a:t>
                      </a:r>
                    </a:p>
                  </a:txBody>
                  <a:tcPr/>
                </a:tc>
                <a:tc>
                  <a:txBody>
                    <a:bodyPr/>
                    <a:lstStyle/>
                    <a:p>
                      <a:r>
                        <a:rPr lang="en-US" dirty="0"/>
                        <a:t>STUDENT</a:t>
                      </a:r>
                    </a:p>
                  </a:txBody>
                  <a:tcPr/>
                </a:tc>
                <a:tc>
                  <a:txBody>
                    <a:bodyPr/>
                    <a:lstStyle/>
                    <a:p>
                      <a:r>
                        <a:rPr lang="en-US" dirty="0"/>
                        <a:t>Integer</a:t>
                      </a:r>
                    </a:p>
                  </a:txBody>
                  <a:tcPr/>
                </a:tc>
                <a:tc>
                  <a:txBody>
                    <a:bodyPr/>
                    <a:lstStyle/>
                    <a:p>
                      <a:r>
                        <a:rPr lang="en-US" dirty="0"/>
                        <a:t>4</a:t>
                      </a:r>
                    </a:p>
                  </a:txBody>
                  <a:tcPr/>
                </a:tc>
                <a:extLst>
                  <a:ext uri="{0D108BD9-81ED-4DB2-BD59-A6C34878D82A}">
                    <a16:rowId xmlns:a16="http://schemas.microsoft.com/office/drawing/2014/main" val="231196447"/>
                  </a:ext>
                </a:extLst>
              </a:tr>
              <a:tr h="289983">
                <a:tc>
                  <a:txBody>
                    <a:bodyPr/>
                    <a:lstStyle/>
                    <a:p>
                      <a:r>
                        <a:rPr lang="en-US" dirty="0"/>
                        <a:t>LastName</a:t>
                      </a:r>
                    </a:p>
                  </a:txBody>
                  <a:tcPr/>
                </a:tc>
                <a:tc>
                  <a:txBody>
                    <a:bodyPr/>
                    <a:lstStyle/>
                    <a:p>
                      <a:r>
                        <a:rPr lang="en-US" dirty="0"/>
                        <a:t>STUDENT</a:t>
                      </a:r>
                    </a:p>
                  </a:txBody>
                  <a:tcPr/>
                </a:tc>
                <a:tc>
                  <a:txBody>
                    <a:bodyPr/>
                    <a:lstStyle/>
                    <a:p>
                      <a:r>
                        <a:rPr lang="en-US" dirty="0"/>
                        <a:t>Text</a:t>
                      </a:r>
                    </a:p>
                  </a:txBody>
                  <a:tcPr/>
                </a:tc>
                <a:tc>
                  <a:txBody>
                    <a:bodyPr/>
                    <a:lstStyle/>
                    <a:p>
                      <a:r>
                        <a:rPr lang="en-US" dirty="0"/>
                        <a:t>25</a:t>
                      </a:r>
                    </a:p>
                  </a:txBody>
                  <a:tcPr/>
                </a:tc>
                <a:extLst>
                  <a:ext uri="{0D108BD9-81ED-4DB2-BD59-A6C34878D82A}">
                    <a16:rowId xmlns:a16="http://schemas.microsoft.com/office/drawing/2014/main" val="274598823"/>
                  </a:ext>
                </a:extLst>
              </a:tr>
              <a:tr h="289983">
                <a:tc>
                  <a:txBody>
                    <a:bodyPr/>
                    <a:lstStyle/>
                    <a:p>
                      <a:r>
                        <a:rPr lang="en-US" dirty="0"/>
                        <a:t>FirstName</a:t>
                      </a:r>
                    </a:p>
                  </a:txBody>
                  <a:tcPr/>
                </a:tc>
                <a:tc>
                  <a:txBody>
                    <a:bodyPr/>
                    <a:lstStyle/>
                    <a:p>
                      <a:r>
                        <a:rPr lang="en-US" dirty="0"/>
                        <a:t>STUDENT</a:t>
                      </a:r>
                    </a:p>
                  </a:txBody>
                  <a:tcPr/>
                </a:tc>
                <a:tc>
                  <a:txBody>
                    <a:bodyPr/>
                    <a:lstStyle/>
                    <a:p>
                      <a:r>
                        <a:rPr lang="en-US" dirty="0"/>
                        <a:t>Text</a:t>
                      </a:r>
                    </a:p>
                  </a:txBody>
                  <a:tcPr/>
                </a:tc>
                <a:tc>
                  <a:txBody>
                    <a:bodyPr/>
                    <a:lstStyle/>
                    <a:p>
                      <a:r>
                        <a:rPr lang="en-US" dirty="0"/>
                        <a:t>25</a:t>
                      </a:r>
                    </a:p>
                  </a:txBody>
                  <a:tcPr/>
                </a:tc>
                <a:extLst>
                  <a:ext uri="{0D108BD9-81ED-4DB2-BD59-A6C34878D82A}">
                    <a16:rowId xmlns:a16="http://schemas.microsoft.com/office/drawing/2014/main" val="387419323"/>
                  </a:ext>
                </a:extLst>
              </a:tr>
              <a:tr h="289983">
                <a:tc>
                  <a:txBody>
                    <a:bodyPr/>
                    <a:lstStyle/>
                    <a:p>
                      <a:r>
                        <a:rPr lang="en-US" dirty="0"/>
                        <a:t>EmailAddress</a:t>
                      </a:r>
                    </a:p>
                  </a:txBody>
                  <a:tcPr/>
                </a:tc>
                <a:tc>
                  <a:txBody>
                    <a:bodyPr/>
                    <a:lstStyle/>
                    <a:p>
                      <a:r>
                        <a:rPr lang="en-US" dirty="0"/>
                        <a:t>STUDENT</a:t>
                      </a:r>
                    </a:p>
                  </a:txBody>
                  <a:tcPr/>
                </a:tc>
                <a:tc>
                  <a:txBody>
                    <a:bodyPr/>
                    <a:lstStyle/>
                    <a:p>
                      <a:r>
                        <a:rPr lang="en-US" dirty="0"/>
                        <a:t>Text</a:t>
                      </a:r>
                    </a:p>
                  </a:txBody>
                  <a:tcPr/>
                </a:tc>
                <a:tc>
                  <a:txBody>
                    <a:bodyPr/>
                    <a:lstStyle/>
                    <a:p>
                      <a:r>
                        <a:rPr lang="en-US" dirty="0"/>
                        <a:t>100</a:t>
                      </a:r>
                    </a:p>
                  </a:txBody>
                  <a:tcPr/>
                </a:tc>
                <a:extLst>
                  <a:ext uri="{0D108BD9-81ED-4DB2-BD59-A6C34878D82A}">
                    <a16:rowId xmlns:a16="http://schemas.microsoft.com/office/drawing/2014/main" val="1276815196"/>
                  </a:ext>
                </a:extLst>
              </a:tr>
              <a:tr h="289983">
                <a:tc>
                  <a:txBody>
                    <a:bodyPr/>
                    <a:lstStyle/>
                    <a:p>
                      <a:r>
                        <a:rPr lang="en-US" dirty="0"/>
                        <a:t>ClassNumber</a:t>
                      </a:r>
                    </a:p>
                  </a:txBody>
                  <a:tcPr/>
                </a:tc>
                <a:tc>
                  <a:txBody>
                    <a:bodyPr/>
                    <a:lstStyle/>
                    <a:p>
                      <a:r>
                        <a:rPr lang="en-US" dirty="0"/>
                        <a:t>CLASS</a:t>
                      </a:r>
                    </a:p>
                  </a:txBody>
                  <a:tcPr/>
                </a:tc>
                <a:tc>
                  <a:txBody>
                    <a:bodyPr/>
                    <a:lstStyle/>
                    <a:p>
                      <a:r>
                        <a:rPr lang="en-US" dirty="0"/>
                        <a:t>Integer</a:t>
                      </a:r>
                    </a:p>
                  </a:txBody>
                  <a:tcPr/>
                </a:tc>
                <a:tc>
                  <a:txBody>
                    <a:bodyPr/>
                    <a:lstStyle/>
                    <a:p>
                      <a:r>
                        <a:rPr lang="en-US" dirty="0"/>
                        <a:t>4</a:t>
                      </a:r>
                    </a:p>
                  </a:txBody>
                  <a:tcPr/>
                </a:tc>
                <a:extLst>
                  <a:ext uri="{0D108BD9-81ED-4DB2-BD59-A6C34878D82A}">
                    <a16:rowId xmlns:a16="http://schemas.microsoft.com/office/drawing/2014/main" val="2477328648"/>
                  </a:ext>
                </a:extLst>
              </a:tr>
              <a:tr h="289983">
                <a:tc>
                  <a:txBody>
                    <a:bodyPr/>
                    <a:lstStyle/>
                    <a:p>
                      <a:r>
                        <a:rPr lang="en-US" dirty="0"/>
                        <a:t>Name</a:t>
                      </a:r>
                    </a:p>
                  </a:txBody>
                  <a:tcPr/>
                </a:tc>
                <a:tc>
                  <a:txBody>
                    <a:bodyPr/>
                    <a:lstStyle/>
                    <a:p>
                      <a:r>
                        <a:rPr lang="en-US" dirty="0"/>
                        <a:t>CLASS</a:t>
                      </a:r>
                    </a:p>
                  </a:txBody>
                  <a:tcPr/>
                </a:tc>
                <a:tc>
                  <a:txBody>
                    <a:bodyPr/>
                    <a:lstStyle/>
                    <a:p>
                      <a:r>
                        <a:rPr lang="en-US" dirty="0"/>
                        <a:t>Text</a:t>
                      </a:r>
                    </a:p>
                  </a:txBody>
                  <a:tcPr/>
                </a:tc>
                <a:tc>
                  <a:txBody>
                    <a:bodyPr/>
                    <a:lstStyle/>
                    <a:p>
                      <a:r>
                        <a:rPr lang="en-US" dirty="0"/>
                        <a:t>25</a:t>
                      </a:r>
                    </a:p>
                  </a:txBody>
                  <a:tcPr/>
                </a:tc>
                <a:extLst>
                  <a:ext uri="{0D108BD9-81ED-4DB2-BD59-A6C34878D82A}">
                    <a16:rowId xmlns:a16="http://schemas.microsoft.com/office/drawing/2014/main" val="1271528632"/>
                  </a:ext>
                </a:extLst>
              </a:tr>
              <a:tr h="289983">
                <a:tc>
                  <a:txBody>
                    <a:bodyPr/>
                    <a:lstStyle/>
                    <a:p>
                      <a:r>
                        <a:rPr lang="en-US" dirty="0"/>
                        <a:t>Term</a:t>
                      </a:r>
                    </a:p>
                  </a:txBody>
                  <a:tcPr/>
                </a:tc>
                <a:tc>
                  <a:txBody>
                    <a:bodyPr/>
                    <a:lstStyle/>
                    <a:p>
                      <a:r>
                        <a:rPr lang="en-US" dirty="0"/>
                        <a:t>CLASS</a:t>
                      </a:r>
                    </a:p>
                  </a:txBody>
                  <a:tcPr/>
                </a:tc>
                <a:tc>
                  <a:txBody>
                    <a:bodyPr/>
                    <a:lstStyle/>
                    <a:p>
                      <a:r>
                        <a:rPr lang="en-US" dirty="0"/>
                        <a:t>Text</a:t>
                      </a:r>
                    </a:p>
                  </a:txBody>
                  <a:tcPr/>
                </a:tc>
                <a:tc>
                  <a:txBody>
                    <a:bodyPr/>
                    <a:lstStyle/>
                    <a:p>
                      <a:r>
                        <a:rPr lang="en-US" dirty="0"/>
                        <a:t>12</a:t>
                      </a:r>
                    </a:p>
                  </a:txBody>
                  <a:tcPr/>
                </a:tc>
                <a:extLst>
                  <a:ext uri="{0D108BD9-81ED-4DB2-BD59-A6C34878D82A}">
                    <a16:rowId xmlns:a16="http://schemas.microsoft.com/office/drawing/2014/main" val="295067360"/>
                  </a:ext>
                </a:extLst>
              </a:tr>
              <a:tr h="289983">
                <a:tc>
                  <a:txBody>
                    <a:bodyPr/>
                    <a:lstStyle/>
                    <a:p>
                      <a:r>
                        <a:rPr lang="en-US" dirty="0"/>
                        <a:t>Section</a:t>
                      </a:r>
                    </a:p>
                  </a:txBody>
                  <a:tcPr/>
                </a:tc>
                <a:tc>
                  <a:txBody>
                    <a:bodyPr/>
                    <a:lstStyle/>
                    <a:p>
                      <a:r>
                        <a:rPr lang="en-US" dirty="0"/>
                        <a:t>CLASS</a:t>
                      </a:r>
                    </a:p>
                  </a:txBody>
                  <a:tcPr/>
                </a:tc>
                <a:tc>
                  <a:txBody>
                    <a:bodyPr/>
                    <a:lstStyle/>
                    <a:p>
                      <a:r>
                        <a:rPr lang="en-US" dirty="0"/>
                        <a:t>Integer</a:t>
                      </a:r>
                    </a:p>
                  </a:txBody>
                  <a:tcPr/>
                </a:tc>
                <a:tc>
                  <a:txBody>
                    <a:bodyPr/>
                    <a:lstStyle/>
                    <a:p>
                      <a:r>
                        <a:rPr lang="en-US" dirty="0"/>
                        <a:t>4</a:t>
                      </a:r>
                    </a:p>
                  </a:txBody>
                  <a:tcPr/>
                </a:tc>
                <a:extLst>
                  <a:ext uri="{0D108BD9-81ED-4DB2-BD59-A6C34878D82A}">
                    <a16:rowId xmlns:a16="http://schemas.microsoft.com/office/drawing/2014/main" val="49871850"/>
                  </a:ext>
                </a:extLst>
              </a:tr>
              <a:tr h="289983">
                <a:tc>
                  <a:txBody>
                    <a:bodyPr/>
                    <a:lstStyle/>
                    <a:p>
                      <a:r>
                        <a:rPr lang="en-US" dirty="0"/>
                        <a:t>StudentNumber</a:t>
                      </a:r>
                    </a:p>
                  </a:txBody>
                  <a:tcPr/>
                </a:tc>
                <a:tc>
                  <a:txBody>
                    <a:bodyPr/>
                    <a:lstStyle/>
                    <a:p>
                      <a:r>
                        <a:rPr lang="en-US" dirty="0"/>
                        <a:t>GRADE</a:t>
                      </a:r>
                    </a:p>
                  </a:txBody>
                  <a:tcPr/>
                </a:tc>
                <a:tc>
                  <a:txBody>
                    <a:bodyPr/>
                    <a:lstStyle/>
                    <a:p>
                      <a:r>
                        <a:rPr lang="en-US" dirty="0"/>
                        <a:t>Integer</a:t>
                      </a:r>
                    </a:p>
                  </a:txBody>
                  <a:tcPr/>
                </a:tc>
                <a:tc>
                  <a:txBody>
                    <a:bodyPr/>
                    <a:lstStyle/>
                    <a:p>
                      <a:r>
                        <a:rPr lang="en-US" dirty="0"/>
                        <a:t>4</a:t>
                      </a:r>
                    </a:p>
                  </a:txBody>
                  <a:tcPr/>
                </a:tc>
                <a:extLst>
                  <a:ext uri="{0D108BD9-81ED-4DB2-BD59-A6C34878D82A}">
                    <a16:rowId xmlns:a16="http://schemas.microsoft.com/office/drawing/2014/main" val="1862451104"/>
                  </a:ext>
                </a:extLst>
              </a:tr>
              <a:tr h="289983">
                <a:tc>
                  <a:txBody>
                    <a:bodyPr/>
                    <a:lstStyle/>
                    <a:p>
                      <a:r>
                        <a:rPr lang="en-US" dirty="0"/>
                        <a:t>ClassNumber</a:t>
                      </a:r>
                    </a:p>
                  </a:txBody>
                  <a:tcPr/>
                </a:tc>
                <a:tc>
                  <a:txBody>
                    <a:bodyPr/>
                    <a:lstStyle/>
                    <a:p>
                      <a:r>
                        <a:rPr lang="en-US" dirty="0"/>
                        <a:t>GRADE</a:t>
                      </a:r>
                    </a:p>
                  </a:txBody>
                  <a:tcPr/>
                </a:tc>
                <a:tc>
                  <a:txBody>
                    <a:bodyPr/>
                    <a:lstStyle/>
                    <a:p>
                      <a:r>
                        <a:rPr lang="en-US" dirty="0"/>
                        <a:t>Integer</a:t>
                      </a:r>
                    </a:p>
                  </a:txBody>
                  <a:tcPr/>
                </a:tc>
                <a:tc>
                  <a:txBody>
                    <a:bodyPr/>
                    <a:lstStyle/>
                    <a:p>
                      <a:r>
                        <a:rPr lang="en-US" dirty="0"/>
                        <a:t>4</a:t>
                      </a:r>
                    </a:p>
                  </a:txBody>
                  <a:tcPr/>
                </a:tc>
                <a:extLst>
                  <a:ext uri="{0D108BD9-81ED-4DB2-BD59-A6C34878D82A}">
                    <a16:rowId xmlns:a16="http://schemas.microsoft.com/office/drawing/2014/main" val="2105764952"/>
                  </a:ext>
                </a:extLst>
              </a:tr>
              <a:tr h="0">
                <a:tc>
                  <a:txBody>
                    <a:bodyPr/>
                    <a:lstStyle/>
                    <a:p>
                      <a:r>
                        <a:rPr lang="en-US" dirty="0"/>
                        <a:t>Grade</a:t>
                      </a:r>
                    </a:p>
                  </a:txBody>
                  <a:tcPr/>
                </a:tc>
                <a:tc>
                  <a:txBody>
                    <a:bodyPr/>
                    <a:lstStyle/>
                    <a:p>
                      <a:r>
                        <a:rPr lang="en-US" dirty="0"/>
                        <a:t>GRADE</a:t>
                      </a:r>
                    </a:p>
                  </a:txBody>
                  <a:tcPr/>
                </a:tc>
                <a:tc>
                  <a:txBody>
                    <a:bodyPr/>
                    <a:lstStyle/>
                    <a:p>
                      <a:r>
                        <a:rPr lang="en-US" dirty="0"/>
                        <a:t>Decimal</a:t>
                      </a:r>
                    </a:p>
                  </a:txBody>
                  <a:tcPr/>
                </a:tc>
                <a:tc>
                  <a:txBody>
                    <a:bodyPr/>
                    <a:lstStyle/>
                    <a:p>
                      <a:r>
                        <a:rPr lang="en-US" dirty="0"/>
                        <a:t>(2,1)</a:t>
                      </a:r>
                    </a:p>
                  </a:txBody>
                  <a:tcPr/>
                </a:tc>
                <a:extLst>
                  <a:ext uri="{0D108BD9-81ED-4DB2-BD59-A6C34878D82A}">
                    <a16:rowId xmlns:a16="http://schemas.microsoft.com/office/drawing/2014/main" val="3396370700"/>
                  </a:ext>
                </a:extLst>
              </a:tr>
            </a:tbl>
          </a:graphicData>
        </a:graphic>
      </p:graphicFrame>
    </p:spTree>
    <p:extLst>
      <p:ext uri="{BB962C8B-B14F-4D97-AF65-F5344CB8AC3E}">
        <p14:creationId xmlns:p14="http://schemas.microsoft.com/office/powerpoint/2010/main" val="40916077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7EE52-6DCA-47BF-B141-85A8FBF51C89}"/>
              </a:ext>
            </a:extLst>
          </p:cNvPr>
          <p:cNvSpPr>
            <a:spLocks noGrp="1"/>
          </p:cNvSpPr>
          <p:nvPr>
            <p:ph type="title"/>
          </p:nvPr>
        </p:nvSpPr>
        <p:spPr/>
        <p:txBody>
          <a:bodyPr/>
          <a:lstStyle/>
          <a:p>
            <a:r>
              <a:rPr lang="en-US" sz="2700" dirty="0"/>
              <a:t>Components of an Enterprise-Class Database System</a:t>
            </a:r>
            <a:endParaRPr lang="en-US" dirty="0"/>
          </a:p>
        </p:txBody>
      </p:sp>
      <p:pic>
        <p:nvPicPr>
          <p:cNvPr id="5" name="Picture 4">
            <a:extLst>
              <a:ext uri="{FF2B5EF4-FFF2-40B4-BE49-F238E27FC236}">
                <a16:creationId xmlns:a16="http://schemas.microsoft.com/office/drawing/2014/main" id="{3982599E-6FC5-4FEF-9B42-AE1008FD2AD8}"/>
              </a:ext>
            </a:extLst>
          </p:cNvPr>
          <p:cNvPicPr>
            <a:picLocks noChangeAspect="1"/>
          </p:cNvPicPr>
          <p:nvPr/>
        </p:nvPicPr>
        <p:blipFill>
          <a:blip r:embed="rId2"/>
          <a:stretch>
            <a:fillRect/>
          </a:stretch>
        </p:blipFill>
        <p:spPr>
          <a:xfrm>
            <a:off x="548640" y="1700256"/>
            <a:ext cx="6499600" cy="4325850"/>
          </a:xfrm>
          <a:prstGeom prst="rect">
            <a:avLst/>
          </a:prstGeom>
        </p:spPr>
      </p:pic>
    </p:spTree>
    <p:extLst>
      <p:ext uri="{BB962C8B-B14F-4D97-AF65-F5344CB8AC3E}">
        <p14:creationId xmlns:p14="http://schemas.microsoft.com/office/powerpoint/2010/main" val="16299592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85942-1233-4CD7-A834-02EE015FD1EF}"/>
              </a:ext>
            </a:extLst>
          </p:cNvPr>
          <p:cNvSpPr>
            <a:spLocks noGrp="1"/>
          </p:cNvSpPr>
          <p:nvPr>
            <p:ph type="title"/>
          </p:nvPr>
        </p:nvSpPr>
        <p:spPr/>
        <p:txBody>
          <a:bodyPr/>
          <a:lstStyle/>
          <a:p>
            <a:r>
              <a:rPr lang="en-US" dirty="0"/>
              <a:t>Three Types of Database Design</a:t>
            </a:r>
          </a:p>
        </p:txBody>
      </p:sp>
      <p:graphicFrame>
        <p:nvGraphicFramePr>
          <p:cNvPr id="4" name="Table 3">
            <a:extLst>
              <a:ext uri="{FF2B5EF4-FFF2-40B4-BE49-F238E27FC236}">
                <a16:creationId xmlns:a16="http://schemas.microsoft.com/office/drawing/2014/main" id="{F1D20CC3-F7C9-45F7-8640-E5A69B80F8EE}"/>
              </a:ext>
            </a:extLst>
          </p:cNvPr>
          <p:cNvGraphicFramePr>
            <a:graphicFrameLocks noGrp="1"/>
          </p:cNvGraphicFramePr>
          <p:nvPr>
            <p:extLst>
              <p:ext uri="{D42A27DB-BD31-4B8C-83A1-F6EECF244321}">
                <p14:modId xmlns:p14="http://schemas.microsoft.com/office/powerpoint/2010/main" val="1476369093"/>
              </p:ext>
            </p:extLst>
          </p:nvPr>
        </p:nvGraphicFramePr>
        <p:xfrm>
          <a:off x="1524000" y="1651382"/>
          <a:ext cx="6023293" cy="4406110"/>
        </p:xfrm>
        <a:graphic>
          <a:graphicData uri="http://schemas.openxmlformats.org/drawingml/2006/table">
            <a:tbl>
              <a:tblPr firstRow="1" bandRow="1">
                <a:tableStyleId>{40F9630F-82C1-40B7-BC3A-925EFCFF5E92}</a:tableStyleId>
              </a:tblPr>
              <a:tblGrid>
                <a:gridCol w="6023293">
                  <a:extLst>
                    <a:ext uri="{9D8B030D-6E8A-4147-A177-3AD203B41FA5}">
                      <a16:colId xmlns:a16="http://schemas.microsoft.com/office/drawing/2014/main" val="2499751877"/>
                    </a:ext>
                  </a:extLst>
                </a:gridCol>
              </a:tblGrid>
              <a:tr h="353450">
                <a:tc>
                  <a:txBody>
                    <a:bodyPr/>
                    <a:lstStyle/>
                    <a:p>
                      <a:r>
                        <a:rPr lang="en-US" dirty="0"/>
                        <a:t>Types of Database Design Process</a:t>
                      </a:r>
                    </a:p>
                  </a:txBody>
                  <a:tcPr/>
                </a:tc>
                <a:extLst>
                  <a:ext uri="{0D108BD9-81ED-4DB2-BD59-A6C34878D82A}">
                    <a16:rowId xmlns:a16="http://schemas.microsoft.com/office/drawing/2014/main" val="2231858991"/>
                  </a:ext>
                </a:extLst>
              </a:tr>
              <a:tr h="353450">
                <a:tc>
                  <a:txBody>
                    <a:bodyPr/>
                    <a:lstStyle/>
                    <a:p>
                      <a:pPr marL="285750" indent="-285750">
                        <a:buFont typeface="Arial" panose="020B0604020202020204" pitchFamily="34" charset="0"/>
                        <a:buChar char="•"/>
                      </a:pPr>
                      <a:r>
                        <a:rPr lang="en-US" dirty="0"/>
                        <a:t>From existing data</a:t>
                      </a:r>
                    </a:p>
                  </a:txBody>
                  <a:tcPr/>
                </a:tc>
                <a:extLst>
                  <a:ext uri="{0D108BD9-81ED-4DB2-BD59-A6C34878D82A}">
                    <a16:rowId xmlns:a16="http://schemas.microsoft.com/office/drawing/2014/main" val="1607129139"/>
                  </a:ext>
                </a:extLst>
              </a:tr>
              <a:tr h="353450">
                <a:tc>
                  <a:txBody>
                    <a:bodyPr/>
                    <a:lstStyle/>
                    <a:p>
                      <a:r>
                        <a:rPr lang="en-US" dirty="0"/>
                        <a:t>               Analyze spreadsheets and other data tables</a:t>
                      </a:r>
                    </a:p>
                  </a:txBody>
                  <a:tcPr/>
                </a:tc>
                <a:extLst>
                  <a:ext uri="{0D108BD9-81ED-4DB2-BD59-A6C34878D82A}">
                    <a16:rowId xmlns:a16="http://schemas.microsoft.com/office/drawing/2014/main" val="1537158752"/>
                  </a:ext>
                </a:extLst>
              </a:tr>
              <a:tr h="353450">
                <a:tc>
                  <a:txBody>
                    <a:bodyPr/>
                    <a:lstStyle/>
                    <a:p>
                      <a:r>
                        <a:rPr lang="en-US" dirty="0"/>
                        <a:t>               Extract data from other databases</a:t>
                      </a:r>
                    </a:p>
                  </a:txBody>
                  <a:tcPr/>
                </a:tc>
                <a:extLst>
                  <a:ext uri="{0D108BD9-81ED-4DB2-BD59-A6C34878D82A}">
                    <a16:rowId xmlns:a16="http://schemas.microsoft.com/office/drawing/2014/main" val="2326839868"/>
                  </a:ext>
                </a:extLst>
              </a:tr>
              <a:tr h="353450">
                <a:tc>
                  <a:txBody>
                    <a:bodyPr/>
                    <a:lstStyle/>
                    <a:p>
                      <a:r>
                        <a:rPr lang="en-US" dirty="0"/>
                        <a:t>               Design using normalization principles</a:t>
                      </a:r>
                    </a:p>
                  </a:txBody>
                  <a:tcPr/>
                </a:tc>
                <a:extLst>
                  <a:ext uri="{0D108BD9-81ED-4DB2-BD59-A6C34878D82A}">
                    <a16:rowId xmlns:a16="http://schemas.microsoft.com/office/drawing/2014/main" val="1343104154"/>
                  </a:ext>
                </a:extLst>
              </a:tr>
              <a:tr h="353450">
                <a:tc>
                  <a:txBody>
                    <a:bodyPr/>
                    <a:lstStyle/>
                    <a:p>
                      <a:pPr marL="285750" indent="-285750">
                        <a:buFont typeface="Arial" panose="020B0604020202020204" pitchFamily="34" charset="0"/>
                        <a:buChar char="•"/>
                      </a:pPr>
                      <a:r>
                        <a:rPr lang="en-US" dirty="0"/>
                        <a:t>New systems development</a:t>
                      </a:r>
                    </a:p>
                  </a:txBody>
                  <a:tcPr/>
                </a:tc>
                <a:extLst>
                  <a:ext uri="{0D108BD9-81ED-4DB2-BD59-A6C34878D82A}">
                    <a16:rowId xmlns:a16="http://schemas.microsoft.com/office/drawing/2014/main" val="4261690314"/>
                  </a:ext>
                </a:extLst>
              </a:tr>
              <a:tr h="353450">
                <a:tc>
                  <a:txBody>
                    <a:bodyPr/>
                    <a:lstStyle/>
                    <a:p>
                      <a:r>
                        <a:rPr lang="en-US" dirty="0"/>
                        <a:t>               Crete data model from application requirements</a:t>
                      </a:r>
                    </a:p>
                  </a:txBody>
                  <a:tcPr/>
                </a:tc>
                <a:extLst>
                  <a:ext uri="{0D108BD9-81ED-4DB2-BD59-A6C34878D82A}">
                    <a16:rowId xmlns:a16="http://schemas.microsoft.com/office/drawing/2014/main" val="3295657047"/>
                  </a:ext>
                </a:extLst>
              </a:tr>
              <a:tr h="353450">
                <a:tc>
                  <a:txBody>
                    <a:bodyPr/>
                    <a:lstStyle/>
                    <a:p>
                      <a:r>
                        <a:rPr lang="en-US" dirty="0"/>
                        <a:t>               Transform  data model into database design</a:t>
                      </a:r>
                    </a:p>
                  </a:txBody>
                  <a:tcPr/>
                </a:tc>
                <a:extLst>
                  <a:ext uri="{0D108BD9-81ED-4DB2-BD59-A6C34878D82A}">
                    <a16:rowId xmlns:a16="http://schemas.microsoft.com/office/drawing/2014/main" val="2373204873"/>
                  </a:ext>
                </a:extLst>
              </a:tr>
              <a:tr h="353450">
                <a:tc>
                  <a:txBody>
                    <a:bodyPr/>
                    <a:lstStyle/>
                    <a:p>
                      <a:pPr marL="285750" indent="-285750">
                        <a:buFont typeface="Arial" panose="020B0604020202020204" pitchFamily="34" charset="0"/>
                        <a:buChar char="•"/>
                      </a:pPr>
                      <a:r>
                        <a:rPr lang="en-US" dirty="0"/>
                        <a:t>Database redesign</a:t>
                      </a:r>
                    </a:p>
                  </a:txBody>
                  <a:tcPr/>
                </a:tc>
                <a:extLst>
                  <a:ext uri="{0D108BD9-81ED-4DB2-BD59-A6C34878D82A}">
                    <a16:rowId xmlns:a16="http://schemas.microsoft.com/office/drawing/2014/main" val="4124965955"/>
                  </a:ext>
                </a:extLst>
              </a:tr>
              <a:tr h="353450">
                <a:tc>
                  <a:txBody>
                    <a:bodyPr/>
                    <a:lstStyle/>
                    <a:p>
                      <a:r>
                        <a:rPr lang="en-US" dirty="0"/>
                        <a:t>               Migrate databases to newer databases</a:t>
                      </a:r>
                    </a:p>
                  </a:txBody>
                  <a:tcPr/>
                </a:tc>
                <a:extLst>
                  <a:ext uri="{0D108BD9-81ED-4DB2-BD59-A6C34878D82A}">
                    <a16:rowId xmlns:a16="http://schemas.microsoft.com/office/drawing/2014/main" val="3476476666"/>
                  </a:ext>
                </a:extLst>
              </a:tr>
              <a:tr h="353450">
                <a:tc>
                  <a:txBody>
                    <a:bodyPr/>
                    <a:lstStyle/>
                    <a:p>
                      <a:r>
                        <a:rPr lang="en-US" dirty="0"/>
                        <a:t>               Integrate two or more databases</a:t>
                      </a:r>
                    </a:p>
                  </a:txBody>
                  <a:tcPr/>
                </a:tc>
                <a:extLst>
                  <a:ext uri="{0D108BD9-81ED-4DB2-BD59-A6C34878D82A}">
                    <a16:rowId xmlns:a16="http://schemas.microsoft.com/office/drawing/2014/main" val="3393361363"/>
                  </a:ext>
                </a:extLst>
              </a:tr>
              <a:tr h="493862">
                <a:tc>
                  <a:txBody>
                    <a:bodyPr/>
                    <a:lstStyle/>
                    <a:p>
                      <a:r>
                        <a:rPr lang="en-US" dirty="0"/>
                        <a:t>               Reverse-engineer and design new database using normalization</a:t>
                      </a:r>
                    </a:p>
                    <a:p>
                      <a:r>
                        <a:rPr lang="en-US" dirty="0"/>
                        <a:t>               principles and data model transformation</a:t>
                      </a:r>
                    </a:p>
                  </a:txBody>
                  <a:tcPr/>
                </a:tc>
                <a:extLst>
                  <a:ext uri="{0D108BD9-81ED-4DB2-BD59-A6C34878D82A}">
                    <a16:rowId xmlns:a16="http://schemas.microsoft.com/office/drawing/2014/main" val="677349088"/>
                  </a:ext>
                </a:extLst>
              </a:tr>
            </a:tbl>
          </a:graphicData>
        </a:graphic>
      </p:graphicFrame>
    </p:spTree>
    <p:extLst>
      <p:ext uri="{BB962C8B-B14F-4D97-AF65-F5344CB8AC3E}">
        <p14:creationId xmlns:p14="http://schemas.microsoft.com/office/powerpoint/2010/main" val="4691310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5F95B-EA77-4ADA-B950-A9337389CE64}"/>
              </a:ext>
            </a:extLst>
          </p:cNvPr>
          <p:cNvSpPr>
            <a:spLocks noGrp="1"/>
          </p:cNvSpPr>
          <p:nvPr>
            <p:ph type="title"/>
          </p:nvPr>
        </p:nvSpPr>
        <p:spPr/>
        <p:txBody>
          <a:bodyPr/>
          <a:lstStyle/>
          <a:p>
            <a:r>
              <a:rPr lang="en-US" dirty="0"/>
              <a:t>Databases Originating from Existing Data</a:t>
            </a:r>
          </a:p>
        </p:txBody>
      </p:sp>
      <p:pic>
        <p:nvPicPr>
          <p:cNvPr id="5" name="Picture 4">
            <a:extLst>
              <a:ext uri="{FF2B5EF4-FFF2-40B4-BE49-F238E27FC236}">
                <a16:creationId xmlns:a16="http://schemas.microsoft.com/office/drawing/2014/main" id="{002F9F5C-BE0C-40A4-9780-A7C543E6BE90}"/>
              </a:ext>
            </a:extLst>
          </p:cNvPr>
          <p:cNvPicPr>
            <a:picLocks noChangeAspect="1"/>
          </p:cNvPicPr>
          <p:nvPr/>
        </p:nvPicPr>
        <p:blipFill>
          <a:blip r:embed="rId2"/>
          <a:stretch>
            <a:fillRect/>
          </a:stretch>
        </p:blipFill>
        <p:spPr>
          <a:xfrm>
            <a:off x="618371" y="1684544"/>
            <a:ext cx="4775438" cy="4357274"/>
          </a:xfrm>
          <a:prstGeom prst="rect">
            <a:avLst/>
          </a:prstGeom>
        </p:spPr>
      </p:pic>
    </p:spTree>
    <p:extLst>
      <p:ext uri="{BB962C8B-B14F-4D97-AF65-F5344CB8AC3E}">
        <p14:creationId xmlns:p14="http://schemas.microsoft.com/office/powerpoint/2010/main" val="42558613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127AD-DED3-462A-9BD3-93CCA02F2077}"/>
              </a:ext>
            </a:extLst>
          </p:cNvPr>
          <p:cNvSpPr>
            <a:spLocks noGrp="1"/>
          </p:cNvSpPr>
          <p:nvPr>
            <p:ph type="title"/>
          </p:nvPr>
        </p:nvSpPr>
        <p:spPr/>
        <p:txBody>
          <a:bodyPr/>
          <a:lstStyle/>
          <a:p>
            <a:r>
              <a:rPr lang="en-US" sz="2700" dirty="0"/>
              <a:t>Database Originating from New Systems Development</a:t>
            </a:r>
            <a:endParaRPr lang="en-US" dirty="0"/>
          </a:p>
        </p:txBody>
      </p:sp>
      <p:pic>
        <p:nvPicPr>
          <p:cNvPr id="5" name="Picture 4">
            <a:extLst>
              <a:ext uri="{FF2B5EF4-FFF2-40B4-BE49-F238E27FC236}">
                <a16:creationId xmlns:a16="http://schemas.microsoft.com/office/drawing/2014/main" id="{66A9324E-AB9C-47D5-8542-7C202A6D3CE0}"/>
              </a:ext>
            </a:extLst>
          </p:cNvPr>
          <p:cNvPicPr>
            <a:picLocks noChangeAspect="1"/>
          </p:cNvPicPr>
          <p:nvPr/>
        </p:nvPicPr>
        <p:blipFill>
          <a:blip r:embed="rId2"/>
          <a:stretch>
            <a:fillRect/>
          </a:stretch>
        </p:blipFill>
        <p:spPr>
          <a:xfrm>
            <a:off x="1572946" y="1455322"/>
            <a:ext cx="5998107" cy="3717802"/>
          </a:xfrm>
          <a:prstGeom prst="rect">
            <a:avLst/>
          </a:prstGeom>
        </p:spPr>
      </p:pic>
    </p:spTree>
    <p:extLst>
      <p:ext uri="{BB962C8B-B14F-4D97-AF65-F5344CB8AC3E}">
        <p14:creationId xmlns:p14="http://schemas.microsoft.com/office/powerpoint/2010/main" val="27590315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418D9-88BC-4138-B342-B5940E6B4BF6}"/>
              </a:ext>
            </a:extLst>
          </p:cNvPr>
          <p:cNvSpPr>
            <a:spLocks noGrp="1"/>
          </p:cNvSpPr>
          <p:nvPr>
            <p:ph type="title"/>
          </p:nvPr>
        </p:nvSpPr>
        <p:spPr/>
        <p:txBody>
          <a:bodyPr/>
          <a:lstStyle/>
          <a:p>
            <a:r>
              <a:rPr lang="en-US" sz="3000" dirty="0"/>
              <a:t>Databases Originating from Database Redesign</a:t>
            </a:r>
            <a:endParaRPr lang="en-US" dirty="0"/>
          </a:p>
        </p:txBody>
      </p:sp>
      <p:pic>
        <p:nvPicPr>
          <p:cNvPr id="5" name="Picture 4">
            <a:extLst>
              <a:ext uri="{FF2B5EF4-FFF2-40B4-BE49-F238E27FC236}">
                <a16:creationId xmlns:a16="http://schemas.microsoft.com/office/drawing/2014/main" id="{BA7C6F83-D5A2-41CB-9FB6-10582B82D8F2}"/>
              </a:ext>
            </a:extLst>
          </p:cNvPr>
          <p:cNvPicPr>
            <a:picLocks noChangeAspect="1"/>
          </p:cNvPicPr>
          <p:nvPr/>
        </p:nvPicPr>
        <p:blipFill>
          <a:blip r:embed="rId2"/>
          <a:stretch>
            <a:fillRect/>
          </a:stretch>
        </p:blipFill>
        <p:spPr>
          <a:xfrm>
            <a:off x="2168035" y="1600200"/>
            <a:ext cx="4807930" cy="4387002"/>
          </a:xfrm>
          <a:prstGeom prst="rect">
            <a:avLst/>
          </a:prstGeom>
        </p:spPr>
      </p:pic>
    </p:spTree>
    <p:extLst>
      <p:ext uri="{BB962C8B-B14F-4D97-AF65-F5344CB8AC3E}">
        <p14:creationId xmlns:p14="http://schemas.microsoft.com/office/powerpoint/2010/main" val="39737499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EE41D-DE4B-4A4D-BA30-B89C4DEF1A61}"/>
              </a:ext>
            </a:extLst>
          </p:cNvPr>
          <p:cNvSpPr>
            <a:spLocks noGrp="1"/>
          </p:cNvSpPr>
          <p:nvPr>
            <p:ph type="title"/>
          </p:nvPr>
        </p:nvSpPr>
        <p:spPr/>
        <p:txBody>
          <a:bodyPr/>
          <a:lstStyle/>
          <a:p>
            <a:r>
              <a:rPr lang="en-US" dirty="0"/>
              <a:t>How Did We Get Here?</a:t>
            </a:r>
            <a:br>
              <a:rPr lang="en-US" dirty="0"/>
            </a:br>
            <a:r>
              <a:rPr lang="en-US" sz="2800" dirty="0"/>
              <a:t>The Internet World I</a:t>
            </a:r>
            <a:endParaRPr lang="en-US" dirty="0"/>
          </a:p>
        </p:txBody>
      </p:sp>
      <p:sp>
        <p:nvSpPr>
          <p:cNvPr id="3" name="Text Placeholder 2">
            <a:extLst>
              <a:ext uri="{FF2B5EF4-FFF2-40B4-BE49-F238E27FC236}">
                <a16:creationId xmlns:a16="http://schemas.microsoft.com/office/drawing/2014/main" id="{456425F5-BEAB-421E-9FFC-2E86DFC93878}"/>
              </a:ext>
            </a:extLst>
          </p:cNvPr>
          <p:cNvSpPr>
            <a:spLocks noGrp="1"/>
          </p:cNvSpPr>
          <p:nvPr>
            <p:ph type="body" idx="1"/>
          </p:nvPr>
        </p:nvSpPr>
        <p:spPr/>
        <p:txBody>
          <a:bodyPr/>
          <a:lstStyle/>
          <a:p>
            <a:r>
              <a:rPr lang="en-US" sz="2800" dirty="0"/>
              <a:t>Personal Computers</a:t>
            </a:r>
          </a:p>
          <a:p>
            <a:pPr lvl="1"/>
            <a:r>
              <a:rPr lang="en-US" sz="2800" dirty="0"/>
              <a:t>1977: Apple II</a:t>
            </a:r>
          </a:p>
          <a:p>
            <a:pPr lvl="1"/>
            <a:r>
              <a:rPr lang="en-US" sz="2800" dirty="0"/>
              <a:t>1981: IBM PC</a:t>
            </a:r>
          </a:p>
          <a:p>
            <a:r>
              <a:rPr lang="en-US" sz="2800" dirty="0"/>
              <a:t>Local Area Networks</a:t>
            </a:r>
          </a:p>
          <a:p>
            <a:pPr lvl="1"/>
            <a:r>
              <a:rPr lang="en-US" sz="2800" dirty="0"/>
              <a:t>Ethernet networking technology</a:t>
            </a:r>
          </a:p>
          <a:p>
            <a:pPr lvl="2"/>
            <a:r>
              <a:rPr lang="en-US" sz="2400" dirty="0"/>
              <a:t>Early 1970s: Xerox Palo Alto Research Center</a:t>
            </a:r>
          </a:p>
          <a:p>
            <a:pPr lvl="2"/>
            <a:r>
              <a:rPr lang="en-US" sz="2400" dirty="0"/>
              <a:t>1983</a:t>
            </a:r>
            <a:r>
              <a:rPr lang="en-US" sz="2400"/>
              <a:t>: U.S. </a:t>
            </a:r>
            <a:r>
              <a:rPr lang="en-US" sz="2400" dirty="0"/>
              <a:t>National Standard</a:t>
            </a:r>
          </a:p>
          <a:p>
            <a:endParaRPr lang="en-US" dirty="0"/>
          </a:p>
        </p:txBody>
      </p:sp>
    </p:spTree>
    <p:extLst>
      <p:ext uri="{BB962C8B-B14F-4D97-AF65-F5344CB8AC3E}">
        <p14:creationId xmlns:p14="http://schemas.microsoft.com/office/powerpoint/2010/main" val="16869517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AF777-2F06-4BAF-B1AC-F48C6FB9BBE0}"/>
              </a:ext>
            </a:extLst>
          </p:cNvPr>
          <p:cNvSpPr>
            <a:spLocks noGrp="1"/>
          </p:cNvSpPr>
          <p:nvPr>
            <p:ph type="title"/>
          </p:nvPr>
        </p:nvSpPr>
        <p:spPr/>
        <p:txBody>
          <a:bodyPr/>
          <a:lstStyle/>
          <a:p>
            <a:r>
              <a:rPr lang="en-US" dirty="0"/>
              <a:t>Database History (1 of 2)</a:t>
            </a:r>
          </a:p>
        </p:txBody>
      </p:sp>
      <p:graphicFrame>
        <p:nvGraphicFramePr>
          <p:cNvPr id="5" name="Table 4">
            <a:extLst>
              <a:ext uri="{FF2B5EF4-FFF2-40B4-BE49-F238E27FC236}">
                <a16:creationId xmlns:a16="http://schemas.microsoft.com/office/drawing/2014/main" id="{54554B7C-A085-48A4-A427-2B865ED62FDD}"/>
              </a:ext>
            </a:extLst>
          </p:cNvPr>
          <p:cNvGraphicFramePr>
            <a:graphicFrameLocks noGrp="1"/>
          </p:cNvGraphicFramePr>
          <p:nvPr>
            <p:extLst>
              <p:ext uri="{D42A27DB-BD31-4B8C-83A1-F6EECF244321}">
                <p14:modId xmlns:p14="http://schemas.microsoft.com/office/powerpoint/2010/main" val="1287375930"/>
              </p:ext>
            </p:extLst>
          </p:nvPr>
        </p:nvGraphicFramePr>
        <p:xfrm>
          <a:off x="755650" y="1549400"/>
          <a:ext cx="7237729" cy="4455160"/>
        </p:xfrm>
        <a:graphic>
          <a:graphicData uri="http://schemas.openxmlformats.org/drawingml/2006/table">
            <a:tbl>
              <a:tblPr firstRow="1" bandRow="1">
                <a:tableStyleId>{40F9630F-82C1-40B7-BC3A-925EFCFF5E92}</a:tableStyleId>
              </a:tblPr>
              <a:tblGrid>
                <a:gridCol w="1365250">
                  <a:extLst>
                    <a:ext uri="{9D8B030D-6E8A-4147-A177-3AD203B41FA5}">
                      <a16:colId xmlns:a16="http://schemas.microsoft.com/office/drawing/2014/main" val="2678573524"/>
                    </a:ext>
                  </a:extLst>
                </a:gridCol>
                <a:gridCol w="1160780">
                  <a:extLst>
                    <a:ext uri="{9D8B030D-6E8A-4147-A177-3AD203B41FA5}">
                      <a16:colId xmlns:a16="http://schemas.microsoft.com/office/drawing/2014/main" val="2964848291"/>
                    </a:ext>
                  </a:extLst>
                </a:gridCol>
                <a:gridCol w="2065020">
                  <a:extLst>
                    <a:ext uri="{9D8B030D-6E8A-4147-A177-3AD203B41FA5}">
                      <a16:colId xmlns:a16="http://schemas.microsoft.com/office/drawing/2014/main" val="4197226639"/>
                    </a:ext>
                  </a:extLst>
                </a:gridCol>
                <a:gridCol w="2646679">
                  <a:extLst>
                    <a:ext uri="{9D8B030D-6E8A-4147-A177-3AD203B41FA5}">
                      <a16:colId xmlns:a16="http://schemas.microsoft.com/office/drawing/2014/main" val="457897358"/>
                    </a:ext>
                  </a:extLst>
                </a:gridCol>
              </a:tblGrid>
              <a:tr h="512502">
                <a:tc>
                  <a:txBody>
                    <a:bodyPr/>
                    <a:lstStyle/>
                    <a:p>
                      <a:r>
                        <a:rPr lang="en-US" dirty="0"/>
                        <a:t>Era</a:t>
                      </a:r>
                    </a:p>
                  </a:txBody>
                  <a:tcPr/>
                </a:tc>
                <a:tc>
                  <a:txBody>
                    <a:bodyPr/>
                    <a:lstStyle/>
                    <a:p>
                      <a:r>
                        <a:rPr lang="en-US" dirty="0"/>
                        <a:t>Years</a:t>
                      </a:r>
                    </a:p>
                  </a:txBody>
                  <a:tcPr/>
                </a:tc>
                <a:tc>
                  <a:txBody>
                    <a:bodyPr/>
                    <a:lstStyle/>
                    <a:p>
                      <a:r>
                        <a:rPr lang="en-US" dirty="0"/>
                        <a:t>Important Products</a:t>
                      </a:r>
                    </a:p>
                  </a:txBody>
                  <a:tcPr/>
                </a:tc>
                <a:tc>
                  <a:txBody>
                    <a:bodyPr/>
                    <a:lstStyle/>
                    <a:p>
                      <a:r>
                        <a:rPr lang="en-US" dirty="0"/>
                        <a:t>Remarks</a:t>
                      </a:r>
                    </a:p>
                  </a:txBody>
                  <a:tcPr/>
                </a:tc>
                <a:extLst>
                  <a:ext uri="{0D108BD9-81ED-4DB2-BD59-A6C34878D82A}">
                    <a16:rowId xmlns:a16="http://schemas.microsoft.com/office/drawing/2014/main" val="4214227190"/>
                  </a:ext>
                </a:extLst>
              </a:tr>
              <a:tr h="833698">
                <a:tc>
                  <a:txBody>
                    <a:bodyPr/>
                    <a:lstStyle/>
                    <a:p>
                      <a:r>
                        <a:rPr lang="en-US" sz="1200" dirty="0"/>
                        <a:t>Predatabase</a:t>
                      </a:r>
                    </a:p>
                  </a:txBody>
                  <a:tcPr/>
                </a:tc>
                <a:tc>
                  <a:txBody>
                    <a:bodyPr/>
                    <a:lstStyle/>
                    <a:p>
                      <a:r>
                        <a:rPr lang="en-US" sz="1200" dirty="0"/>
                        <a:t>Before 1970</a:t>
                      </a:r>
                    </a:p>
                  </a:txBody>
                  <a:tcPr/>
                </a:tc>
                <a:tc>
                  <a:txBody>
                    <a:bodyPr/>
                    <a:lstStyle/>
                    <a:p>
                      <a:r>
                        <a:rPr lang="en-US" sz="1200" dirty="0"/>
                        <a:t>File Managers</a:t>
                      </a:r>
                    </a:p>
                  </a:txBody>
                  <a:tcPr/>
                </a:tc>
                <a:tc>
                  <a:txBody>
                    <a:bodyPr/>
                    <a:lstStyle/>
                    <a:p>
                      <a:r>
                        <a:rPr lang="en-US" sz="1200" dirty="0"/>
                        <a:t>All data were stored in separate files. Data integration was very difficult. File storage space was expensive and limited.</a:t>
                      </a:r>
                    </a:p>
                  </a:txBody>
                  <a:tcPr/>
                </a:tc>
                <a:extLst>
                  <a:ext uri="{0D108BD9-81ED-4DB2-BD59-A6C34878D82A}">
                    <a16:rowId xmlns:a16="http://schemas.microsoft.com/office/drawing/2014/main" val="1459557182"/>
                  </a:ext>
                </a:extLst>
              </a:tr>
              <a:tr h="623543">
                <a:tc>
                  <a:txBody>
                    <a:bodyPr/>
                    <a:lstStyle/>
                    <a:p>
                      <a:r>
                        <a:rPr lang="en-US" sz="1200" dirty="0"/>
                        <a:t>Early Database</a:t>
                      </a:r>
                    </a:p>
                  </a:txBody>
                  <a:tcPr/>
                </a:tc>
                <a:tc>
                  <a:txBody>
                    <a:bodyPr/>
                    <a:lstStyle/>
                    <a:p>
                      <a:r>
                        <a:rPr lang="en-US" sz="1200" dirty="0"/>
                        <a:t>1970-1980</a:t>
                      </a:r>
                    </a:p>
                  </a:txBody>
                  <a:tcPr/>
                </a:tc>
                <a:tc>
                  <a:txBody>
                    <a:bodyPr/>
                    <a:lstStyle/>
                    <a:p>
                      <a:r>
                        <a:rPr lang="en-US" sz="1200" dirty="0"/>
                        <a:t>ADABAS, System2000, Total, IDMS, IMS</a:t>
                      </a:r>
                    </a:p>
                  </a:txBody>
                  <a:tcPr/>
                </a:tc>
                <a:tc>
                  <a:txBody>
                    <a:bodyPr/>
                    <a:lstStyle/>
                    <a:p>
                      <a:r>
                        <a:rPr lang="en-US" sz="1200" dirty="0"/>
                        <a:t>First products to provide related tables. CODASYL DBTG and hierarchical data models (DL/I) were prevalent.</a:t>
                      </a:r>
                    </a:p>
                  </a:txBody>
                  <a:tcPr/>
                </a:tc>
                <a:extLst>
                  <a:ext uri="{0D108BD9-81ED-4DB2-BD59-A6C34878D82A}">
                    <a16:rowId xmlns:a16="http://schemas.microsoft.com/office/drawing/2014/main" val="4090842188"/>
                  </a:ext>
                </a:extLst>
              </a:tr>
              <a:tr h="623543">
                <a:tc>
                  <a:txBody>
                    <a:bodyPr/>
                    <a:lstStyle/>
                    <a:p>
                      <a:r>
                        <a:rPr lang="en-US" sz="1200" dirty="0"/>
                        <a:t>Emergence of relational model</a:t>
                      </a:r>
                    </a:p>
                  </a:txBody>
                  <a:tcPr/>
                </a:tc>
                <a:tc>
                  <a:txBody>
                    <a:bodyPr/>
                    <a:lstStyle/>
                    <a:p>
                      <a:r>
                        <a:rPr lang="en-US" sz="1200" dirty="0"/>
                        <a:t>1978-1985</a:t>
                      </a:r>
                    </a:p>
                  </a:txBody>
                  <a:tcPr/>
                </a:tc>
                <a:tc>
                  <a:txBody>
                    <a:bodyPr/>
                    <a:lstStyle/>
                    <a:p>
                      <a:r>
                        <a:rPr lang="en-US" sz="1200" dirty="0"/>
                        <a:t>DB2, Oracle Database, Ingres</a:t>
                      </a:r>
                    </a:p>
                  </a:txBody>
                  <a:tcPr/>
                </a:tc>
                <a:tc>
                  <a:txBody>
                    <a:bodyPr/>
                    <a:lstStyle/>
                    <a:p>
                      <a:r>
                        <a:rPr lang="en-US" sz="1200" dirty="0"/>
                        <a:t>Early relational DBMS products had substantial inertia to overcome.  In time, the advantages weighed out.</a:t>
                      </a:r>
                    </a:p>
                  </a:txBody>
                  <a:tcPr/>
                </a:tc>
                <a:extLst>
                  <a:ext uri="{0D108BD9-81ED-4DB2-BD59-A6C34878D82A}">
                    <a16:rowId xmlns:a16="http://schemas.microsoft.com/office/drawing/2014/main" val="3059208338"/>
                  </a:ext>
                </a:extLst>
              </a:tr>
              <a:tr h="623543">
                <a:tc>
                  <a:txBody>
                    <a:bodyPr/>
                    <a:lstStyle/>
                    <a:p>
                      <a:r>
                        <a:rPr lang="en-US" sz="1200" dirty="0"/>
                        <a:t>Microcomputer DBMS products</a:t>
                      </a:r>
                    </a:p>
                  </a:txBody>
                  <a:tcPr/>
                </a:tc>
                <a:tc>
                  <a:txBody>
                    <a:bodyPr/>
                    <a:lstStyle/>
                    <a:p>
                      <a:r>
                        <a:rPr lang="en-US" sz="1200" dirty="0"/>
                        <a:t>1982-1992+</a:t>
                      </a:r>
                    </a:p>
                  </a:txBody>
                  <a:tcPr/>
                </a:tc>
                <a:tc>
                  <a:txBody>
                    <a:bodyPr/>
                    <a:lstStyle/>
                    <a:p>
                      <a:r>
                        <a:rPr lang="en-US" sz="1200" dirty="0"/>
                        <a:t>dBase-II, R:base, Paradox, Microsoft Access</a:t>
                      </a:r>
                    </a:p>
                  </a:txBody>
                  <a:tcPr/>
                </a:tc>
                <a:tc>
                  <a:txBody>
                    <a:bodyPr/>
                    <a:lstStyle/>
                    <a:p>
                      <a:r>
                        <a:rPr lang="en-US" sz="1200" dirty="0"/>
                        <a:t>Amazing! A database on a micro.  All micro DBMS products were eliminated by Microsoft Access in the early 1990s.</a:t>
                      </a:r>
                    </a:p>
                  </a:txBody>
                  <a:tcPr/>
                </a:tc>
                <a:extLst>
                  <a:ext uri="{0D108BD9-81ED-4DB2-BD59-A6C34878D82A}">
                    <a16:rowId xmlns:a16="http://schemas.microsoft.com/office/drawing/2014/main" val="1646226377"/>
                  </a:ext>
                </a:extLst>
              </a:tr>
              <a:tr h="623543">
                <a:tc>
                  <a:txBody>
                    <a:bodyPr/>
                    <a:lstStyle/>
                    <a:p>
                      <a:r>
                        <a:rPr lang="en-US" sz="1200" dirty="0"/>
                        <a:t>Object-oriented DBMS</a:t>
                      </a:r>
                    </a:p>
                  </a:txBody>
                  <a:tcPr/>
                </a:tc>
                <a:tc>
                  <a:txBody>
                    <a:bodyPr/>
                    <a:lstStyle/>
                    <a:p>
                      <a:r>
                        <a:rPr lang="en-US" sz="1200" dirty="0"/>
                        <a:t>1985-2000</a:t>
                      </a:r>
                    </a:p>
                  </a:txBody>
                  <a:tcPr/>
                </a:tc>
                <a:tc>
                  <a:txBody>
                    <a:bodyPr/>
                    <a:lstStyle/>
                    <a:p>
                      <a:r>
                        <a:rPr lang="en-US" sz="1200" dirty="0"/>
                        <a:t>Oracle ODBMS, Gemstone, O2, Versant</a:t>
                      </a:r>
                    </a:p>
                  </a:txBody>
                  <a:tcPr/>
                </a:tc>
                <a:tc>
                  <a:txBody>
                    <a:bodyPr/>
                    <a:lstStyle/>
                    <a:p>
                      <a:r>
                        <a:rPr lang="en-US" sz="1200" dirty="0"/>
                        <a:t>Never caught on. Required relational database to be converted.  Too much work for perceived benefit.</a:t>
                      </a:r>
                    </a:p>
                  </a:txBody>
                  <a:tcPr/>
                </a:tc>
                <a:extLst>
                  <a:ext uri="{0D108BD9-81ED-4DB2-BD59-A6C34878D82A}">
                    <a16:rowId xmlns:a16="http://schemas.microsoft.com/office/drawing/2014/main" val="1577599645"/>
                  </a:ext>
                </a:extLst>
              </a:tr>
            </a:tbl>
          </a:graphicData>
        </a:graphic>
      </p:graphicFrame>
    </p:spTree>
    <p:extLst>
      <p:ext uri="{BB962C8B-B14F-4D97-AF65-F5344CB8AC3E}">
        <p14:creationId xmlns:p14="http://schemas.microsoft.com/office/powerpoint/2010/main" val="12670255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3504C-439A-41CA-8AD2-B55FD29D20C8}"/>
              </a:ext>
            </a:extLst>
          </p:cNvPr>
          <p:cNvSpPr>
            <a:spLocks noGrp="1"/>
          </p:cNvSpPr>
          <p:nvPr>
            <p:ph type="title"/>
          </p:nvPr>
        </p:nvSpPr>
        <p:spPr/>
        <p:txBody>
          <a:bodyPr/>
          <a:lstStyle/>
          <a:p>
            <a:r>
              <a:rPr lang="en-US" dirty="0"/>
              <a:t>Database History (2 of 2)</a:t>
            </a:r>
          </a:p>
        </p:txBody>
      </p:sp>
      <p:graphicFrame>
        <p:nvGraphicFramePr>
          <p:cNvPr id="4" name="Table 3">
            <a:extLst>
              <a:ext uri="{FF2B5EF4-FFF2-40B4-BE49-F238E27FC236}">
                <a16:creationId xmlns:a16="http://schemas.microsoft.com/office/drawing/2014/main" id="{BD71BB60-DC66-4088-A5DA-45D13D9A088B}"/>
              </a:ext>
            </a:extLst>
          </p:cNvPr>
          <p:cNvGraphicFramePr>
            <a:graphicFrameLocks noGrp="1"/>
          </p:cNvGraphicFramePr>
          <p:nvPr>
            <p:extLst>
              <p:ext uri="{D42A27DB-BD31-4B8C-83A1-F6EECF244321}">
                <p14:modId xmlns:p14="http://schemas.microsoft.com/office/powerpoint/2010/main" val="221277770"/>
              </p:ext>
            </p:extLst>
          </p:nvPr>
        </p:nvGraphicFramePr>
        <p:xfrm>
          <a:off x="457200" y="1447800"/>
          <a:ext cx="8077201" cy="4663440"/>
        </p:xfrm>
        <a:graphic>
          <a:graphicData uri="http://schemas.openxmlformats.org/drawingml/2006/table">
            <a:tbl>
              <a:tblPr firstRow="1" bandRow="1">
                <a:tableStyleId>{40F9630F-82C1-40B7-BC3A-925EFCFF5E92}</a:tableStyleId>
              </a:tblPr>
              <a:tblGrid>
                <a:gridCol w="1449581">
                  <a:extLst>
                    <a:ext uri="{9D8B030D-6E8A-4147-A177-3AD203B41FA5}">
                      <a16:colId xmlns:a16="http://schemas.microsoft.com/office/drawing/2014/main" val="676712185"/>
                    </a:ext>
                  </a:extLst>
                </a:gridCol>
                <a:gridCol w="1348448">
                  <a:extLst>
                    <a:ext uri="{9D8B030D-6E8A-4147-A177-3AD203B41FA5}">
                      <a16:colId xmlns:a16="http://schemas.microsoft.com/office/drawing/2014/main" val="3321902961"/>
                    </a:ext>
                  </a:extLst>
                </a:gridCol>
                <a:gridCol w="2022671">
                  <a:extLst>
                    <a:ext uri="{9D8B030D-6E8A-4147-A177-3AD203B41FA5}">
                      <a16:colId xmlns:a16="http://schemas.microsoft.com/office/drawing/2014/main" val="1457890920"/>
                    </a:ext>
                  </a:extLst>
                </a:gridCol>
                <a:gridCol w="3256501">
                  <a:extLst>
                    <a:ext uri="{9D8B030D-6E8A-4147-A177-3AD203B41FA5}">
                      <a16:colId xmlns:a16="http://schemas.microsoft.com/office/drawing/2014/main" val="1552073646"/>
                    </a:ext>
                  </a:extLst>
                </a:gridCol>
              </a:tblGrid>
              <a:tr h="381000">
                <a:tc>
                  <a:txBody>
                    <a:bodyPr/>
                    <a:lstStyle/>
                    <a:p>
                      <a:r>
                        <a:rPr lang="en-US" dirty="0"/>
                        <a:t>Era</a:t>
                      </a:r>
                    </a:p>
                  </a:txBody>
                  <a:tcPr/>
                </a:tc>
                <a:tc>
                  <a:txBody>
                    <a:bodyPr/>
                    <a:lstStyle/>
                    <a:p>
                      <a:r>
                        <a:rPr lang="en-US" dirty="0"/>
                        <a:t>Years</a:t>
                      </a:r>
                    </a:p>
                  </a:txBody>
                  <a:tcPr/>
                </a:tc>
                <a:tc>
                  <a:txBody>
                    <a:bodyPr/>
                    <a:lstStyle/>
                    <a:p>
                      <a:r>
                        <a:rPr lang="en-US" dirty="0"/>
                        <a:t>Important Products</a:t>
                      </a:r>
                    </a:p>
                  </a:txBody>
                  <a:tcPr/>
                </a:tc>
                <a:tc>
                  <a:txBody>
                    <a:bodyPr/>
                    <a:lstStyle/>
                    <a:p>
                      <a:r>
                        <a:rPr lang="en-US" dirty="0"/>
                        <a:t>Remarks</a:t>
                      </a:r>
                    </a:p>
                  </a:txBody>
                  <a:tcPr/>
                </a:tc>
                <a:extLst>
                  <a:ext uri="{0D108BD9-81ED-4DB2-BD59-A6C34878D82A}">
                    <a16:rowId xmlns:a16="http://schemas.microsoft.com/office/drawing/2014/main" val="231219304"/>
                  </a:ext>
                </a:extLst>
              </a:tr>
              <a:tr h="716280">
                <a:tc>
                  <a:txBody>
                    <a:bodyPr/>
                    <a:lstStyle/>
                    <a:p>
                      <a:r>
                        <a:rPr lang="en-US" sz="1200" dirty="0"/>
                        <a:t>Web Databases</a:t>
                      </a:r>
                    </a:p>
                  </a:txBody>
                  <a:tcPr/>
                </a:tc>
                <a:tc>
                  <a:txBody>
                    <a:bodyPr/>
                    <a:lstStyle/>
                    <a:p>
                      <a:r>
                        <a:rPr lang="en-US" sz="1200" dirty="0"/>
                        <a:t>1995-Present</a:t>
                      </a:r>
                    </a:p>
                  </a:txBody>
                  <a:tcPr/>
                </a:tc>
                <a:tc>
                  <a:txBody>
                    <a:bodyPr/>
                    <a:lstStyle/>
                    <a:p>
                      <a:r>
                        <a:rPr lang="en-US" sz="1200" dirty="0"/>
                        <a:t>IIS, Apache, PHP, ASP.NET, and Java</a:t>
                      </a:r>
                    </a:p>
                  </a:txBody>
                  <a:tcPr/>
                </a:tc>
                <a:tc>
                  <a:txBody>
                    <a:bodyPr/>
                    <a:lstStyle/>
                    <a:p>
                      <a:r>
                        <a:rPr lang="en-US" sz="1200" dirty="0"/>
                        <a:t>Stateless characteristic of HTTP was a problem at first. Early applications were simple one-stage transactions. Later, more complex logic developed.</a:t>
                      </a:r>
                    </a:p>
                  </a:txBody>
                  <a:tcPr/>
                </a:tc>
                <a:extLst>
                  <a:ext uri="{0D108BD9-81ED-4DB2-BD59-A6C34878D82A}">
                    <a16:rowId xmlns:a16="http://schemas.microsoft.com/office/drawing/2014/main" val="4094430059"/>
                  </a:ext>
                </a:extLst>
              </a:tr>
              <a:tr h="716280">
                <a:tc>
                  <a:txBody>
                    <a:bodyPr/>
                    <a:lstStyle/>
                    <a:p>
                      <a:r>
                        <a:rPr lang="en-US" sz="1200" dirty="0"/>
                        <a:t>Open source DBMS products</a:t>
                      </a:r>
                    </a:p>
                  </a:txBody>
                  <a:tcPr/>
                </a:tc>
                <a:tc>
                  <a:txBody>
                    <a:bodyPr/>
                    <a:lstStyle/>
                    <a:p>
                      <a:r>
                        <a:rPr lang="en-US" sz="1200" dirty="0"/>
                        <a:t>1995-Present</a:t>
                      </a:r>
                    </a:p>
                  </a:txBody>
                  <a:tcPr/>
                </a:tc>
                <a:tc>
                  <a:txBody>
                    <a:bodyPr/>
                    <a:lstStyle/>
                    <a:p>
                      <a:r>
                        <a:rPr lang="en-US" sz="1200" dirty="0"/>
                        <a:t>MySQL, PostgresQL, and other products</a:t>
                      </a:r>
                    </a:p>
                  </a:txBody>
                  <a:tcPr/>
                </a:tc>
                <a:tc>
                  <a:txBody>
                    <a:bodyPr/>
                    <a:lstStyle/>
                    <a:p>
                      <a:r>
                        <a:rPr lang="en-US" sz="1200" dirty="0"/>
                        <a:t>Open source DBMS products provide much of the functionality and features of commercial DBMS products at reduced cost.</a:t>
                      </a:r>
                    </a:p>
                  </a:txBody>
                  <a:tcPr/>
                </a:tc>
                <a:extLst>
                  <a:ext uri="{0D108BD9-81ED-4DB2-BD59-A6C34878D82A}">
                    <a16:rowId xmlns:a16="http://schemas.microsoft.com/office/drawing/2014/main" val="3042132361"/>
                  </a:ext>
                </a:extLst>
              </a:tr>
              <a:tr h="716280">
                <a:tc>
                  <a:txBody>
                    <a:bodyPr/>
                    <a:lstStyle/>
                    <a:p>
                      <a:r>
                        <a:rPr lang="en-US" sz="1200" dirty="0"/>
                        <a:t>XML, and Web services</a:t>
                      </a:r>
                    </a:p>
                  </a:txBody>
                  <a:tcPr/>
                </a:tc>
                <a:tc>
                  <a:txBody>
                    <a:bodyPr/>
                    <a:lstStyle/>
                    <a:p>
                      <a:r>
                        <a:rPr lang="en-US" sz="1200" dirty="0"/>
                        <a:t>1998-Present</a:t>
                      </a:r>
                    </a:p>
                  </a:txBody>
                  <a:tcPr/>
                </a:tc>
                <a:tc>
                  <a:txBody>
                    <a:bodyPr/>
                    <a:lstStyle/>
                    <a:p>
                      <a:r>
                        <a:rPr lang="en-US" sz="1200" dirty="0"/>
                        <a:t>XML, SOAP, WSDL, UDDI, and other standards</a:t>
                      </a:r>
                    </a:p>
                  </a:txBody>
                  <a:tcPr/>
                </a:tc>
                <a:tc>
                  <a:txBody>
                    <a:bodyPr/>
                    <a:lstStyle/>
                    <a:p>
                      <a:r>
                        <a:rPr lang="en-US" sz="1200" dirty="0"/>
                        <a:t>XML provides tremendous benefits to Web-based database applications. Very important today. May replace relational databases during your career. See Chapter 11 and Appendix I.</a:t>
                      </a:r>
                    </a:p>
                  </a:txBody>
                  <a:tcPr/>
                </a:tc>
                <a:extLst>
                  <a:ext uri="{0D108BD9-81ED-4DB2-BD59-A6C34878D82A}">
                    <a16:rowId xmlns:a16="http://schemas.microsoft.com/office/drawing/2014/main" val="2615092479"/>
                  </a:ext>
                </a:extLst>
              </a:tr>
              <a:tr h="716280">
                <a:tc>
                  <a:txBody>
                    <a:bodyPr/>
                    <a:lstStyle/>
                    <a:p>
                      <a:r>
                        <a:rPr lang="en-US" sz="1200" dirty="0"/>
                        <a:t>Big Data and the NoSQL movement</a:t>
                      </a:r>
                    </a:p>
                  </a:txBody>
                  <a:tcPr/>
                </a:tc>
                <a:tc>
                  <a:txBody>
                    <a:bodyPr/>
                    <a:lstStyle/>
                    <a:p>
                      <a:r>
                        <a:rPr lang="en-US" sz="1200" dirty="0"/>
                        <a:t>2009-present</a:t>
                      </a:r>
                    </a:p>
                  </a:txBody>
                  <a:tcPr/>
                </a:tc>
                <a:tc>
                  <a:txBody>
                    <a:bodyPr/>
                    <a:lstStyle/>
                    <a:p>
                      <a:r>
                        <a:rPr lang="en-US" sz="1200" dirty="0"/>
                        <a:t>Hadoop, Cassandra, Hbase, CouchDB, Arango DB, MongoDB, JSON and other products</a:t>
                      </a:r>
                    </a:p>
                  </a:txBody>
                  <a:tcPr/>
                </a:tc>
                <a:tc>
                  <a:txBody>
                    <a:bodyPr/>
                    <a:lstStyle/>
                    <a:p>
                      <a:r>
                        <a:rPr lang="en-US" sz="1200" dirty="0"/>
                        <a:t>Web applications such as Facebook and Twitter use Big Data technologies. The NoSQL movement is geared toward processing large data sets using NoSQL data models which replace relational databases with nonrelational data structures such as XML and JSON, and which may supplant relational databases during your career.  See Chapter 12 and Appendices K and L.</a:t>
                      </a:r>
                    </a:p>
                  </a:txBody>
                  <a:tcPr/>
                </a:tc>
                <a:extLst>
                  <a:ext uri="{0D108BD9-81ED-4DB2-BD59-A6C34878D82A}">
                    <a16:rowId xmlns:a16="http://schemas.microsoft.com/office/drawing/2014/main" val="2354591124"/>
                  </a:ext>
                </a:extLst>
              </a:tr>
            </a:tbl>
          </a:graphicData>
        </a:graphic>
      </p:graphicFrame>
    </p:spTree>
    <p:extLst>
      <p:ext uri="{BB962C8B-B14F-4D97-AF65-F5344CB8AC3E}">
        <p14:creationId xmlns:p14="http://schemas.microsoft.com/office/powerpoint/2010/main" val="37338524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D2F90-8C56-4E4D-B64A-4601CA069E8D}"/>
              </a:ext>
            </a:extLst>
          </p:cNvPr>
          <p:cNvSpPr>
            <a:spLocks noGrp="1"/>
          </p:cNvSpPr>
          <p:nvPr>
            <p:ph type="title"/>
          </p:nvPr>
        </p:nvSpPr>
        <p:spPr/>
        <p:txBody>
          <a:bodyPr/>
          <a:lstStyle/>
          <a:p>
            <a:r>
              <a:rPr lang="en-US" dirty="0"/>
              <a:t>The Relational Database Model</a:t>
            </a:r>
          </a:p>
        </p:txBody>
      </p:sp>
      <p:sp>
        <p:nvSpPr>
          <p:cNvPr id="3" name="Text Placeholder 2">
            <a:extLst>
              <a:ext uri="{FF2B5EF4-FFF2-40B4-BE49-F238E27FC236}">
                <a16:creationId xmlns:a16="http://schemas.microsoft.com/office/drawing/2014/main" id="{131BB57D-A0C0-44C7-9515-A6B09783552C}"/>
              </a:ext>
            </a:extLst>
          </p:cNvPr>
          <p:cNvSpPr>
            <a:spLocks noGrp="1"/>
          </p:cNvSpPr>
          <p:nvPr>
            <p:ph type="body" idx="1"/>
          </p:nvPr>
        </p:nvSpPr>
        <p:spPr>
          <a:xfrm>
            <a:off x="457200" y="1363450"/>
            <a:ext cx="8229600" cy="4796050"/>
          </a:xfrm>
        </p:spPr>
        <p:txBody>
          <a:bodyPr/>
          <a:lstStyle/>
          <a:p>
            <a:r>
              <a:rPr lang="en-US" sz="3000" dirty="0"/>
              <a:t>The dominant database model is the </a:t>
            </a:r>
            <a:r>
              <a:rPr lang="en-US" sz="2800" b="1" dirty="0">
                <a:solidFill>
                  <a:schemeClr val="tx2"/>
                </a:solidFill>
                <a:latin typeface="Arial" panose="020B0604020202020204" pitchFamily="34" charset="0"/>
              </a:rPr>
              <a:t>relational database model</a:t>
            </a:r>
            <a:r>
              <a:rPr lang="en-US" sz="3000" dirty="0"/>
              <a:t>—all current major DBMS products are based on it.</a:t>
            </a:r>
          </a:p>
          <a:p>
            <a:r>
              <a:rPr lang="en-US" sz="3000" dirty="0"/>
              <a:t>It was created by IBM engineer </a:t>
            </a:r>
            <a:r>
              <a:rPr lang="en-US" sz="3000" b="1" dirty="0">
                <a:solidFill>
                  <a:schemeClr val="tx2"/>
                </a:solidFill>
                <a:latin typeface="Arial" panose="020B0604020202020204" pitchFamily="34" charset="0"/>
              </a:rPr>
              <a:t>E. F. Codd</a:t>
            </a:r>
            <a:r>
              <a:rPr lang="en-US" sz="3000" dirty="0">
                <a:solidFill>
                  <a:schemeClr val="tx2"/>
                </a:solidFill>
              </a:rPr>
              <a:t> </a:t>
            </a:r>
            <a:r>
              <a:rPr lang="en-US" sz="3000" dirty="0"/>
              <a:t>in 1970.</a:t>
            </a:r>
          </a:p>
          <a:p>
            <a:r>
              <a:rPr lang="en-US" sz="3000" dirty="0"/>
              <a:t>It was based on mathematics called </a:t>
            </a:r>
            <a:r>
              <a:rPr lang="en-US" sz="3000" b="1" dirty="0">
                <a:solidFill>
                  <a:schemeClr val="tx2"/>
                </a:solidFill>
                <a:latin typeface="Arial" panose="020B0604020202020204" pitchFamily="34" charset="0"/>
              </a:rPr>
              <a:t>relational algebra</a:t>
            </a:r>
            <a:r>
              <a:rPr lang="en-US" sz="3000" dirty="0"/>
              <a:t>.</a:t>
            </a:r>
          </a:p>
        </p:txBody>
      </p:sp>
    </p:spTree>
    <p:extLst>
      <p:ext uri="{BB962C8B-B14F-4D97-AF65-F5344CB8AC3E}">
        <p14:creationId xmlns:p14="http://schemas.microsoft.com/office/powerpoint/2010/main" val="25914545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B137F-17CE-49CA-B97F-60F3F09D6404}"/>
              </a:ext>
            </a:extLst>
          </p:cNvPr>
          <p:cNvSpPr>
            <a:spLocks noGrp="1"/>
          </p:cNvSpPr>
          <p:nvPr>
            <p:ph type="title"/>
          </p:nvPr>
        </p:nvSpPr>
        <p:spPr/>
        <p:txBody>
          <a:bodyPr/>
          <a:lstStyle/>
          <a:p>
            <a:r>
              <a:rPr lang="en-US" dirty="0"/>
              <a:t>The NoSQL Movement and Big Data</a:t>
            </a:r>
          </a:p>
        </p:txBody>
      </p:sp>
      <p:sp>
        <p:nvSpPr>
          <p:cNvPr id="3" name="Text Placeholder 2">
            <a:extLst>
              <a:ext uri="{FF2B5EF4-FFF2-40B4-BE49-F238E27FC236}">
                <a16:creationId xmlns:a16="http://schemas.microsoft.com/office/drawing/2014/main" id="{DE6197B0-D757-4D1A-B405-CE6F21A7F48B}"/>
              </a:ext>
            </a:extLst>
          </p:cNvPr>
          <p:cNvSpPr>
            <a:spLocks noGrp="1"/>
          </p:cNvSpPr>
          <p:nvPr>
            <p:ph type="body" idx="1"/>
          </p:nvPr>
        </p:nvSpPr>
        <p:spPr>
          <a:xfrm>
            <a:off x="457200" y="1600200"/>
            <a:ext cx="8229600" cy="4673600"/>
          </a:xfrm>
        </p:spPr>
        <p:txBody>
          <a:bodyPr/>
          <a:lstStyle/>
          <a:p>
            <a:r>
              <a:rPr lang="en-US" sz="3000" dirty="0"/>
              <a:t>Recent developments in Internet and mobile computing have resulted in the development of non-relational DBMSs.</a:t>
            </a:r>
          </a:p>
          <a:p>
            <a:pPr lvl="1"/>
            <a:r>
              <a:rPr lang="en-US" sz="2600" dirty="0"/>
              <a:t>NoSQL movement</a:t>
            </a:r>
          </a:p>
          <a:p>
            <a:pPr lvl="1"/>
            <a:r>
              <a:rPr lang="en-US" sz="2600" dirty="0"/>
              <a:t>Big Data</a:t>
            </a:r>
          </a:p>
          <a:p>
            <a:r>
              <a:rPr lang="en-US" sz="3000" dirty="0"/>
              <a:t>These do not replace the relational model, but rather complement it.</a:t>
            </a:r>
          </a:p>
        </p:txBody>
      </p:sp>
    </p:spTree>
    <p:extLst>
      <p:ext uri="{BB962C8B-B14F-4D97-AF65-F5344CB8AC3E}">
        <p14:creationId xmlns:p14="http://schemas.microsoft.com/office/powerpoint/2010/main" val="27262693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901D4-4BCA-42BB-B127-845F439F7EB5}"/>
              </a:ext>
            </a:extLst>
          </p:cNvPr>
          <p:cNvSpPr>
            <a:spLocks noGrp="1"/>
          </p:cNvSpPr>
          <p:nvPr>
            <p:ph type="title"/>
          </p:nvPr>
        </p:nvSpPr>
        <p:spPr/>
        <p:txBody>
          <a:bodyPr/>
          <a:lstStyle/>
          <a:p>
            <a:r>
              <a:rPr lang="en-US" sz="3200" dirty="0"/>
              <a:t>Database Processing</a:t>
            </a:r>
            <a:br>
              <a:rPr lang="en-US" sz="3200" dirty="0"/>
            </a:br>
            <a:r>
              <a:rPr lang="en-US" sz="2400" dirty="0"/>
              <a:t>Fundamentals, Design, and Implementation (15</a:t>
            </a:r>
            <a:r>
              <a:rPr lang="en-US" sz="2400" baseline="30000" dirty="0"/>
              <a:t>th</a:t>
            </a:r>
            <a:r>
              <a:rPr lang="en-US" sz="2400" dirty="0"/>
              <a:t> Edition)</a:t>
            </a:r>
          </a:p>
        </p:txBody>
      </p:sp>
      <p:sp>
        <p:nvSpPr>
          <p:cNvPr id="3" name="Text Placeholder 2">
            <a:extLst>
              <a:ext uri="{FF2B5EF4-FFF2-40B4-BE49-F238E27FC236}">
                <a16:creationId xmlns:a16="http://schemas.microsoft.com/office/drawing/2014/main" id="{713E4CD6-5A22-4AA7-9E35-AC1733CCDAA4}"/>
              </a:ext>
            </a:extLst>
          </p:cNvPr>
          <p:cNvSpPr>
            <a:spLocks noGrp="1"/>
          </p:cNvSpPr>
          <p:nvPr>
            <p:ph type="body" idx="1"/>
          </p:nvPr>
        </p:nvSpPr>
        <p:spPr/>
        <p:txBody>
          <a:bodyPr/>
          <a:lstStyle/>
          <a:p>
            <a:endParaRPr lang="en-US" dirty="0"/>
          </a:p>
          <a:p>
            <a:endParaRPr lang="en-US" dirty="0"/>
          </a:p>
          <a:p>
            <a:endParaRPr lang="en-US" dirty="0"/>
          </a:p>
          <a:p>
            <a:pPr marL="101600" indent="0" algn="ctr">
              <a:buNone/>
            </a:pPr>
            <a:r>
              <a:rPr lang="en-US" sz="3600" b="1" dirty="0">
                <a:solidFill>
                  <a:schemeClr val="tx2"/>
                </a:solidFill>
              </a:rPr>
              <a:t>End of Presentation:</a:t>
            </a:r>
          </a:p>
          <a:p>
            <a:pPr marL="101600" indent="0" algn="ctr">
              <a:buNone/>
            </a:pPr>
            <a:r>
              <a:rPr lang="en-US" sz="3600" dirty="0"/>
              <a:t>Week #1</a:t>
            </a:r>
          </a:p>
        </p:txBody>
      </p:sp>
    </p:spTree>
    <p:extLst>
      <p:ext uri="{BB962C8B-B14F-4D97-AF65-F5344CB8AC3E}">
        <p14:creationId xmlns:p14="http://schemas.microsoft.com/office/powerpoint/2010/main" val="391652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8AA75-E75C-44A9-B87D-8E7463D3A84D}"/>
              </a:ext>
            </a:extLst>
          </p:cNvPr>
          <p:cNvSpPr>
            <a:spLocks noGrp="1"/>
          </p:cNvSpPr>
          <p:nvPr>
            <p:ph type="title"/>
          </p:nvPr>
        </p:nvSpPr>
        <p:spPr/>
        <p:txBody>
          <a:bodyPr/>
          <a:lstStyle/>
          <a:p>
            <a:r>
              <a:rPr lang="en-US" dirty="0"/>
              <a:t>How Did We Get Here?</a:t>
            </a:r>
            <a:br>
              <a:rPr lang="en-US" dirty="0"/>
            </a:br>
            <a:r>
              <a:rPr lang="en-US" sz="2800" dirty="0"/>
              <a:t>The Internet World II</a:t>
            </a:r>
            <a:endParaRPr lang="en-US" dirty="0"/>
          </a:p>
        </p:txBody>
      </p:sp>
      <p:sp>
        <p:nvSpPr>
          <p:cNvPr id="3" name="Text Placeholder 2">
            <a:extLst>
              <a:ext uri="{FF2B5EF4-FFF2-40B4-BE49-F238E27FC236}">
                <a16:creationId xmlns:a16="http://schemas.microsoft.com/office/drawing/2014/main" id="{319D5C1C-74BF-4194-84A4-3D43B0EC3F10}"/>
              </a:ext>
            </a:extLst>
          </p:cNvPr>
          <p:cNvSpPr>
            <a:spLocks noGrp="1"/>
          </p:cNvSpPr>
          <p:nvPr>
            <p:ph type="body" idx="1"/>
          </p:nvPr>
        </p:nvSpPr>
        <p:spPr/>
        <p:txBody>
          <a:bodyPr/>
          <a:lstStyle/>
          <a:p>
            <a:r>
              <a:rPr lang="en-US" sz="2800" dirty="0"/>
              <a:t>The Internet</a:t>
            </a:r>
          </a:p>
          <a:p>
            <a:pPr lvl="1"/>
            <a:r>
              <a:rPr lang="en-US" sz="2400" dirty="0"/>
              <a:t>1969: ARPANET</a:t>
            </a:r>
          </a:p>
          <a:p>
            <a:r>
              <a:rPr lang="en-US" sz="2400" dirty="0"/>
              <a:t>World Wide Web (WWW)</a:t>
            </a:r>
          </a:p>
          <a:p>
            <a:pPr lvl="1"/>
            <a:r>
              <a:rPr lang="en-US" sz="2400" dirty="0"/>
              <a:t>1993: First Web browser (Netscape) available</a:t>
            </a:r>
          </a:p>
          <a:p>
            <a:pPr lvl="1"/>
            <a:r>
              <a:rPr lang="en-US" sz="2400" dirty="0"/>
              <a:t>Mid 1990s: Online retail sites</a:t>
            </a:r>
          </a:p>
          <a:p>
            <a:pPr lvl="2"/>
            <a:r>
              <a:rPr lang="en-US" sz="2400" dirty="0"/>
              <a:t>1995: Amazon</a:t>
            </a:r>
          </a:p>
          <a:p>
            <a:pPr lvl="2"/>
            <a:r>
              <a:rPr lang="en-US" sz="2400" dirty="0"/>
              <a:t>Followed by Best Buy</a:t>
            </a:r>
          </a:p>
          <a:p>
            <a:r>
              <a:rPr lang="en-US" sz="2400" dirty="0"/>
              <a:t>Early 2000s: Web 2.0</a:t>
            </a:r>
          </a:p>
          <a:p>
            <a:endParaRPr lang="en-US" dirty="0"/>
          </a:p>
        </p:txBody>
      </p:sp>
    </p:spTree>
    <p:extLst>
      <p:ext uri="{BB962C8B-B14F-4D97-AF65-F5344CB8AC3E}">
        <p14:creationId xmlns:p14="http://schemas.microsoft.com/office/powerpoint/2010/main" val="27722447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05C329-FD82-4E55-AA2A-3A8CF15CBCAA}"/>
              </a:ext>
            </a:extLst>
          </p:cNvPr>
          <p:cNvSpPr>
            <a:spLocks noGrp="1"/>
          </p:cNvSpPr>
          <p:nvPr>
            <p:ph type="title"/>
          </p:nvPr>
        </p:nvSpPr>
        <p:spPr/>
        <p:txBody>
          <a:bodyPr/>
          <a:lstStyle/>
          <a:p>
            <a:r>
              <a:rPr lang="en-US" dirty="0"/>
              <a:t>How Did We Get Here?</a:t>
            </a:r>
            <a:br>
              <a:rPr lang="en-US" dirty="0"/>
            </a:br>
            <a:r>
              <a:rPr lang="en-US" sz="2800" dirty="0"/>
              <a:t>The Smartphone World</a:t>
            </a:r>
            <a:endParaRPr lang="en-US" dirty="0"/>
          </a:p>
        </p:txBody>
      </p:sp>
      <p:sp>
        <p:nvSpPr>
          <p:cNvPr id="3" name="Text Placeholder 2">
            <a:extLst>
              <a:ext uri="{FF2B5EF4-FFF2-40B4-BE49-F238E27FC236}">
                <a16:creationId xmlns:a16="http://schemas.microsoft.com/office/drawing/2014/main" id="{1E995129-669C-45E2-9459-0174358F9D14}"/>
              </a:ext>
            </a:extLst>
          </p:cNvPr>
          <p:cNvSpPr>
            <a:spLocks noGrp="1"/>
          </p:cNvSpPr>
          <p:nvPr>
            <p:ph type="body" idx="1"/>
          </p:nvPr>
        </p:nvSpPr>
        <p:spPr/>
        <p:txBody>
          <a:bodyPr/>
          <a:lstStyle/>
          <a:p>
            <a:r>
              <a:rPr lang="en-US" sz="2800" dirty="0"/>
              <a:t>Mid 1970s: Mobile Phone (Cell Phone)</a:t>
            </a:r>
          </a:p>
          <a:p>
            <a:r>
              <a:rPr lang="en-US" sz="2800" dirty="0"/>
              <a:t>Smartphone</a:t>
            </a:r>
          </a:p>
          <a:p>
            <a:pPr lvl="1"/>
            <a:r>
              <a:rPr lang="en-US" sz="2400" dirty="0"/>
              <a:t>2007: Apple iPhone</a:t>
            </a:r>
          </a:p>
          <a:p>
            <a:pPr lvl="1"/>
            <a:r>
              <a:rPr lang="en-US" sz="2400" dirty="0"/>
              <a:t>2008: Google Android Operating System</a:t>
            </a:r>
          </a:p>
          <a:p>
            <a:r>
              <a:rPr lang="en-US" sz="2800" dirty="0"/>
              <a:t>Tablets</a:t>
            </a:r>
          </a:p>
          <a:p>
            <a:pPr lvl="1"/>
            <a:r>
              <a:rPr lang="en-US" sz="2400" dirty="0"/>
              <a:t>2010: Apple iPad</a:t>
            </a:r>
          </a:p>
          <a:p>
            <a:r>
              <a:rPr lang="en-US" sz="2800" dirty="0"/>
              <a:t>Apps</a:t>
            </a:r>
          </a:p>
          <a:p>
            <a:r>
              <a:rPr lang="en-US" sz="2800" dirty="0"/>
              <a:t>All of these examples depend on databases</a:t>
            </a:r>
          </a:p>
          <a:p>
            <a:endParaRPr lang="en-US" dirty="0"/>
          </a:p>
        </p:txBody>
      </p:sp>
    </p:spTree>
    <p:extLst>
      <p:ext uri="{BB962C8B-B14F-4D97-AF65-F5344CB8AC3E}">
        <p14:creationId xmlns:p14="http://schemas.microsoft.com/office/powerpoint/2010/main" val="23116800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AF67D-68E2-4625-81A6-7B9E1FFB5AB0}"/>
              </a:ext>
            </a:extLst>
          </p:cNvPr>
          <p:cNvSpPr>
            <a:spLocks noGrp="1"/>
          </p:cNvSpPr>
          <p:nvPr>
            <p:ph type="title"/>
          </p:nvPr>
        </p:nvSpPr>
        <p:spPr/>
        <p:txBody>
          <a:bodyPr/>
          <a:lstStyle/>
          <a:p>
            <a:r>
              <a:rPr lang="en-US" dirty="0"/>
              <a:t>The Internet and Mobile Device World</a:t>
            </a:r>
          </a:p>
        </p:txBody>
      </p:sp>
      <p:pic>
        <p:nvPicPr>
          <p:cNvPr id="5" name="Picture 4">
            <a:extLst>
              <a:ext uri="{FF2B5EF4-FFF2-40B4-BE49-F238E27FC236}">
                <a16:creationId xmlns:a16="http://schemas.microsoft.com/office/drawing/2014/main" id="{31087F4E-E7A2-4244-AED9-34E112EB2EFC}"/>
              </a:ext>
            </a:extLst>
          </p:cNvPr>
          <p:cNvPicPr>
            <a:picLocks noChangeAspect="1"/>
          </p:cNvPicPr>
          <p:nvPr/>
        </p:nvPicPr>
        <p:blipFill>
          <a:blip r:embed="rId2"/>
          <a:stretch>
            <a:fillRect/>
          </a:stretch>
        </p:blipFill>
        <p:spPr>
          <a:xfrm>
            <a:off x="538619" y="1692483"/>
            <a:ext cx="8098589" cy="3356172"/>
          </a:xfrm>
          <a:prstGeom prst="rect">
            <a:avLst/>
          </a:prstGeom>
        </p:spPr>
      </p:pic>
    </p:spTree>
    <p:extLst>
      <p:ext uri="{BB962C8B-B14F-4D97-AF65-F5344CB8AC3E}">
        <p14:creationId xmlns:p14="http://schemas.microsoft.com/office/powerpoint/2010/main" val="5879961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00743-6562-4E52-9E35-B485F275E57A}"/>
              </a:ext>
            </a:extLst>
          </p:cNvPr>
          <p:cNvSpPr>
            <a:spLocks noGrp="1"/>
          </p:cNvSpPr>
          <p:nvPr>
            <p:ph type="title"/>
          </p:nvPr>
        </p:nvSpPr>
        <p:spPr>
          <a:xfrm>
            <a:off x="457200" y="318680"/>
            <a:ext cx="8229600" cy="1097279"/>
          </a:xfrm>
        </p:spPr>
        <p:txBody>
          <a:bodyPr/>
          <a:lstStyle/>
          <a:p>
            <a:r>
              <a:rPr lang="en-US" dirty="0"/>
              <a:t>Databases in the Internet and Mobile Device World</a:t>
            </a:r>
          </a:p>
        </p:txBody>
      </p:sp>
      <p:sp>
        <p:nvSpPr>
          <p:cNvPr id="3" name="Text Placeholder 2">
            <a:extLst>
              <a:ext uri="{FF2B5EF4-FFF2-40B4-BE49-F238E27FC236}">
                <a16:creationId xmlns:a16="http://schemas.microsoft.com/office/drawing/2014/main" id="{A4C87968-CA00-4AFC-9267-6F9125A6C321}"/>
              </a:ext>
            </a:extLst>
          </p:cNvPr>
          <p:cNvSpPr>
            <a:spLocks noGrp="1"/>
          </p:cNvSpPr>
          <p:nvPr>
            <p:ph type="body" idx="1"/>
          </p:nvPr>
        </p:nvSpPr>
        <p:spPr/>
        <p:txBody>
          <a:bodyPr/>
          <a:lstStyle/>
          <a:p>
            <a:r>
              <a:rPr lang="en-US" sz="2800" dirty="0"/>
              <a:t>Databases are important because they are everywhere and are used daily:</a:t>
            </a:r>
          </a:p>
          <a:p>
            <a:pPr lvl="1"/>
            <a:r>
              <a:rPr lang="en-US" sz="2400" dirty="0"/>
              <a:t>Facebook</a:t>
            </a:r>
            <a:endParaRPr lang="en-US" sz="2000" dirty="0"/>
          </a:p>
          <a:p>
            <a:pPr lvl="1"/>
            <a:r>
              <a:rPr lang="en-US" sz="2400" dirty="0"/>
              <a:t>Twitter</a:t>
            </a:r>
            <a:endParaRPr lang="en-US" sz="2000" dirty="0"/>
          </a:p>
          <a:p>
            <a:pPr lvl="1"/>
            <a:r>
              <a:rPr lang="en-US" sz="2400" dirty="0"/>
              <a:t>Online shopping</a:t>
            </a:r>
          </a:p>
        </p:txBody>
      </p:sp>
    </p:spTree>
    <p:extLst>
      <p:ext uri="{BB962C8B-B14F-4D97-AF65-F5344CB8AC3E}">
        <p14:creationId xmlns:p14="http://schemas.microsoft.com/office/powerpoint/2010/main" val="34641993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955B74-33B8-4FBF-9E85-A52B22F449F9}"/>
              </a:ext>
            </a:extLst>
          </p:cNvPr>
          <p:cNvSpPr>
            <a:spLocks noGrp="1"/>
          </p:cNvSpPr>
          <p:nvPr>
            <p:ph type="title"/>
          </p:nvPr>
        </p:nvSpPr>
        <p:spPr/>
        <p:txBody>
          <a:bodyPr/>
          <a:lstStyle/>
          <a:p>
            <a:r>
              <a:rPr lang="en-US" dirty="0"/>
              <a:t>The Characteristics of Databases</a:t>
            </a:r>
          </a:p>
        </p:txBody>
      </p:sp>
      <p:sp>
        <p:nvSpPr>
          <p:cNvPr id="3" name="Text Placeholder 2">
            <a:extLst>
              <a:ext uri="{FF2B5EF4-FFF2-40B4-BE49-F238E27FC236}">
                <a16:creationId xmlns:a16="http://schemas.microsoft.com/office/drawing/2014/main" id="{84671F19-AB61-40B2-B63A-E19A9A422789}"/>
              </a:ext>
            </a:extLst>
          </p:cNvPr>
          <p:cNvSpPr>
            <a:spLocks noGrp="1"/>
          </p:cNvSpPr>
          <p:nvPr>
            <p:ph type="body" idx="1"/>
          </p:nvPr>
        </p:nvSpPr>
        <p:spPr>
          <a:xfrm>
            <a:off x="457200" y="1600200"/>
            <a:ext cx="8229600" cy="4764024"/>
          </a:xfrm>
        </p:spPr>
        <p:txBody>
          <a:bodyPr/>
          <a:lstStyle/>
          <a:p>
            <a:r>
              <a:rPr lang="en-US" sz="2800" dirty="0"/>
              <a:t>The purpose of a </a:t>
            </a:r>
            <a:r>
              <a:rPr lang="en-US" sz="2800" b="1" dirty="0">
                <a:solidFill>
                  <a:schemeClr val="tx2"/>
                </a:solidFill>
              </a:rPr>
              <a:t>database</a:t>
            </a:r>
            <a:r>
              <a:rPr lang="en-US" sz="2800" dirty="0"/>
              <a:t> is to help people track things of interest to them.</a:t>
            </a:r>
          </a:p>
          <a:p>
            <a:r>
              <a:rPr lang="en-US" sz="2800" dirty="0"/>
              <a:t>Data is stored in </a:t>
            </a:r>
            <a:r>
              <a:rPr lang="en-US" sz="2800" b="1" dirty="0">
                <a:solidFill>
                  <a:schemeClr val="tx2"/>
                </a:solidFill>
              </a:rPr>
              <a:t>tables</a:t>
            </a:r>
            <a:r>
              <a:rPr lang="en-US" sz="2800" dirty="0"/>
              <a:t>, which have rows and columns like a spreadsheet.</a:t>
            </a:r>
          </a:p>
          <a:p>
            <a:r>
              <a:rPr lang="en-US" sz="2800" dirty="0"/>
              <a:t>A database may have multiple tables, where each table stores data about a different thing.</a:t>
            </a:r>
          </a:p>
          <a:p>
            <a:r>
              <a:rPr lang="en-US" sz="2800" dirty="0"/>
              <a:t>Each row in a table stores data about an occurrence or </a:t>
            </a:r>
            <a:r>
              <a:rPr lang="en-US" sz="2800" b="1" dirty="0">
                <a:solidFill>
                  <a:schemeClr val="tx2"/>
                </a:solidFill>
              </a:rPr>
              <a:t>instance</a:t>
            </a:r>
            <a:r>
              <a:rPr lang="en-US" sz="2800" dirty="0"/>
              <a:t> of the thing of interest.</a:t>
            </a:r>
          </a:p>
          <a:p>
            <a:r>
              <a:rPr lang="en-US" sz="2800" dirty="0"/>
              <a:t>A database stores </a:t>
            </a:r>
            <a:r>
              <a:rPr lang="en-US" sz="2800" b="1" dirty="0">
                <a:solidFill>
                  <a:schemeClr val="tx2"/>
                </a:solidFill>
              </a:rPr>
              <a:t>data</a:t>
            </a:r>
            <a:r>
              <a:rPr lang="en-US" sz="2800" dirty="0"/>
              <a:t> and </a:t>
            </a:r>
            <a:r>
              <a:rPr lang="en-US" sz="2800" b="1" dirty="0">
                <a:solidFill>
                  <a:schemeClr val="tx2"/>
                </a:solidFill>
              </a:rPr>
              <a:t>relationships</a:t>
            </a:r>
            <a:r>
              <a:rPr lang="en-US" sz="2800" dirty="0"/>
              <a:t>.</a:t>
            </a:r>
          </a:p>
          <a:p>
            <a:endParaRPr lang="en-US" dirty="0"/>
          </a:p>
        </p:txBody>
      </p:sp>
    </p:spTree>
    <p:extLst>
      <p:ext uri="{BB962C8B-B14F-4D97-AF65-F5344CB8AC3E}">
        <p14:creationId xmlns:p14="http://schemas.microsoft.com/office/powerpoint/2010/main" val="738292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4EA5A-0EBB-41A9-946F-252DC1639527}"/>
              </a:ext>
            </a:extLst>
          </p:cNvPr>
          <p:cNvSpPr>
            <a:spLocks noGrp="1"/>
          </p:cNvSpPr>
          <p:nvPr>
            <p:ph type="title"/>
          </p:nvPr>
        </p:nvSpPr>
        <p:spPr/>
        <p:txBody>
          <a:bodyPr/>
          <a:lstStyle/>
          <a:p>
            <a:r>
              <a:rPr lang="en-US" dirty="0"/>
              <a:t>The Components of a Database System</a:t>
            </a:r>
          </a:p>
        </p:txBody>
      </p:sp>
      <p:pic>
        <p:nvPicPr>
          <p:cNvPr id="5" name="Picture 4">
            <a:extLst>
              <a:ext uri="{FF2B5EF4-FFF2-40B4-BE49-F238E27FC236}">
                <a16:creationId xmlns:a16="http://schemas.microsoft.com/office/drawing/2014/main" id="{47B4EB92-AC24-46D6-9944-DC4A2380E326}"/>
              </a:ext>
            </a:extLst>
          </p:cNvPr>
          <p:cNvPicPr>
            <a:picLocks noChangeAspect="1"/>
          </p:cNvPicPr>
          <p:nvPr/>
        </p:nvPicPr>
        <p:blipFill>
          <a:blip r:embed="rId2"/>
          <a:stretch>
            <a:fillRect/>
          </a:stretch>
        </p:blipFill>
        <p:spPr>
          <a:xfrm>
            <a:off x="578343" y="1600200"/>
            <a:ext cx="7987314" cy="1861225"/>
          </a:xfrm>
          <a:prstGeom prst="rect">
            <a:avLst/>
          </a:prstGeom>
        </p:spPr>
      </p:pic>
    </p:spTree>
    <p:extLst>
      <p:ext uri="{BB962C8B-B14F-4D97-AF65-F5344CB8AC3E}">
        <p14:creationId xmlns:p14="http://schemas.microsoft.com/office/powerpoint/2010/main" val="40188655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AD27C-939D-44BC-A08D-44B54C12A7AC}"/>
              </a:ext>
            </a:extLst>
          </p:cNvPr>
          <p:cNvSpPr>
            <a:spLocks noGrp="1"/>
          </p:cNvSpPr>
          <p:nvPr>
            <p:ph type="title"/>
          </p:nvPr>
        </p:nvSpPr>
        <p:spPr/>
        <p:txBody>
          <a:bodyPr/>
          <a:lstStyle/>
          <a:p>
            <a:r>
              <a:rPr lang="en-US" sz="3000" dirty="0"/>
              <a:t>The Components of a Database System with SQL</a:t>
            </a:r>
            <a:endParaRPr lang="en-US" dirty="0"/>
          </a:p>
        </p:txBody>
      </p:sp>
      <p:pic>
        <p:nvPicPr>
          <p:cNvPr id="5" name="Picture 4">
            <a:extLst>
              <a:ext uri="{FF2B5EF4-FFF2-40B4-BE49-F238E27FC236}">
                <a16:creationId xmlns:a16="http://schemas.microsoft.com/office/drawing/2014/main" id="{37C358B3-6155-4BB2-AC65-87F29F7901D9}"/>
              </a:ext>
            </a:extLst>
          </p:cNvPr>
          <p:cNvPicPr>
            <a:picLocks noChangeAspect="1"/>
          </p:cNvPicPr>
          <p:nvPr/>
        </p:nvPicPr>
        <p:blipFill>
          <a:blip r:embed="rId2"/>
          <a:stretch>
            <a:fillRect/>
          </a:stretch>
        </p:blipFill>
        <p:spPr>
          <a:xfrm>
            <a:off x="619412" y="1663429"/>
            <a:ext cx="7905175" cy="2821021"/>
          </a:xfrm>
          <a:prstGeom prst="rect">
            <a:avLst/>
          </a:prstGeom>
        </p:spPr>
      </p:pic>
    </p:spTree>
    <p:extLst>
      <p:ext uri="{BB962C8B-B14F-4D97-AF65-F5344CB8AC3E}">
        <p14:creationId xmlns:p14="http://schemas.microsoft.com/office/powerpoint/2010/main" val="990396652"/>
      </p:ext>
    </p:extLst>
  </p:cSld>
  <p:clrMapOvr>
    <a:masterClrMapping/>
  </p:clrMapOvr>
</p:sld>
</file>

<file path=ppt/theme/theme1.xml><?xml version="1.0" encoding="utf-8"?>
<a:theme xmlns:a="http://schemas.openxmlformats.org/drawingml/2006/main" name="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7063</TotalTime>
  <Words>1092</Words>
  <Application>Microsoft Office PowerPoint</Application>
  <PresentationFormat>On-screen Show (4:3)</PresentationFormat>
  <Paragraphs>205</Paragraphs>
  <Slides>24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Noto Sans Symbols</vt:lpstr>
      <vt:lpstr>Times New Roman</vt:lpstr>
      <vt:lpstr>Verdana</vt:lpstr>
      <vt:lpstr>508 Lecture</vt:lpstr>
      <vt:lpstr>Database Processing: Fundamentals, Design, and Implementation</vt:lpstr>
      <vt:lpstr>How Did We Get Here? The Internet World I</vt:lpstr>
      <vt:lpstr>How Did We Get Here? The Internet World II</vt:lpstr>
      <vt:lpstr>How Did We Get Here? The Smartphone World</vt:lpstr>
      <vt:lpstr>The Internet and Mobile Device World</vt:lpstr>
      <vt:lpstr>Databases in the Internet and Mobile Device World</vt:lpstr>
      <vt:lpstr>The Characteristics of Databases</vt:lpstr>
      <vt:lpstr>The Components of a Database System</vt:lpstr>
      <vt:lpstr>The Components of a Database System with SQL</vt:lpstr>
      <vt:lpstr>Applications, the  DBMS, and SQL</vt:lpstr>
      <vt:lpstr>Functions of a DBMS</vt:lpstr>
      <vt:lpstr>The Database</vt:lpstr>
      <vt:lpstr>Typical Metadata Tables (1 of 2)</vt:lpstr>
      <vt:lpstr>Typical Metadata Tables (2 of 2)</vt:lpstr>
      <vt:lpstr>Components of an Enterprise-Class Database System</vt:lpstr>
      <vt:lpstr>Three Types of Database Design</vt:lpstr>
      <vt:lpstr>Databases Originating from Existing Data</vt:lpstr>
      <vt:lpstr>Database Originating from New Systems Development</vt:lpstr>
      <vt:lpstr>Databases Originating from Database Redesign</vt:lpstr>
      <vt:lpstr>Database History (1 of 2)</vt:lpstr>
      <vt:lpstr>Database History (2 of 2)</vt:lpstr>
      <vt:lpstr>The Relational Database Model</vt:lpstr>
      <vt:lpstr>The NoSQL Movement and Big Data</vt:lpstr>
      <vt:lpstr>Database Processing Fundamentals, Design, and Implementation (15th Edition)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PowerPoint Template</dc:title>
  <dc:creator>roly</dc:creator>
  <cp:lastModifiedBy>roly</cp:lastModifiedBy>
  <cp:revision>110</cp:revision>
  <dcterms:modified xsi:type="dcterms:W3CDTF">2021-02-15T16:15:18Z</dcterms:modified>
</cp:coreProperties>
</file>